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84" r:id="rId3"/>
    <p:sldId id="269" r:id="rId4"/>
    <p:sldId id="270" r:id="rId5"/>
    <p:sldId id="288" r:id="rId6"/>
    <p:sldId id="272" r:id="rId7"/>
    <p:sldId id="273" r:id="rId8"/>
    <p:sldId id="274" r:id="rId9"/>
    <p:sldId id="262" r:id="rId10"/>
    <p:sldId id="256" r:id="rId11"/>
    <p:sldId id="263" r:id="rId12"/>
    <p:sldId id="257" r:id="rId13"/>
    <p:sldId id="264" r:id="rId14"/>
    <p:sldId id="266" r:id="rId15"/>
    <p:sldId id="265" r:id="rId16"/>
    <p:sldId id="276" r:id="rId17"/>
    <p:sldId id="278" r:id="rId18"/>
    <p:sldId id="279" r:id="rId19"/>
    <p:sldId id="259" r:id="rId20"/>
    <p:sldId id="267" r:id="rId21"/>
    <p:sldId id="277" r:id="rId22"/>
    <p:sldId id="280" r:id="rId23"/>
    <p:sldId id="283" r:id="rId24"/>
    <p:sldId id="281" r:id="rId25"/>
    <p:sldId id="282" r:id="rId26"/>
    <p:sldId id="289" r:id="rId27"/>
    <p:sldId id="275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11.wdp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6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microsoft.com/office/2007/relationships/hdphoto" Target="../media/hdphoto15.wdp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8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microsoft.com/office/2007/relationships/hdphoto" Target="../media/hdphoto17.wdp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9.wdp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microsoft.com/office/2007/relationships/hdphoto" Target="../media/hdphoto1.wdp"/><Relationship Id="rId7" Type="http://schemas.microsoft.com/office/2007/relationships/hdphoto" Target="../media/hdphoto2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microsoft.com/office/2007/relationships/hdphoto" Target="../media/hdphoto20.wdp"/><Relationship Id="rId4" Type="http://schemas.openxmlformats.org/officeDocument/2006/relationships/image" Target="../media/image23.jpeg"/><Relationship Id="rId9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microsoft.com/office/2007/relationships/hdphoto" Target="../media/hdphoto23.wdp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microsoft.com/office/2007/relationships/hdphoto" Target="../media/hdphoto1.wdp"/><Relationship Id="rId7" Type="http://schemas.microsoft.com/office/2007/relationships/hdphoto" Target="../media/hdphoto2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microsoft.com/office/2007/relationships/hdphoto" Target="../media/hdphoto24.wdp"/><Relationship Id="rId4" Type="http://schemas.openxmlformats.org/officeDocument/2006/relationships/image" Target="../media/image28.jpeg"/><Relationship Id="rId9" Type="http://schemas.microsoft.com/office/2007/relationships/hdphoto" Target="../media/hdphoto26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7.wdp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8.wdp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0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microsoft.com/office/2007/relationships/hdphoto" Target="../media/hdphoto29.wdp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2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31.wdp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3.wdp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.wdp"/><Relationship Id="rId7" Type="http://schemas.microsoft.com/office/2007/relationships/hdphoto" Target="../media/hdphoto35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34.wdp"/><Relationship Id="rId4" Type="http://schemas.openxmlformats.org/officeDocument/2006/relationships/image" Target="../media/image38.jpeg"/><Relationship Id="rId9" Type="http://schemas.microsoft.com/office/2007/relationships/hdphoto" Target="../media/hdphoto36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hdphoto" Target="../media/hdphoto1.wdp"/><Relationship Id="rId7" Type="http://schemas.microsoft.com/office/2007/relationships/hdphoto" Target="../media/hdphoto38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microsoft.com/office/2007/relationships/hdphoto" Target="../media/hdphoto37.wdp"/><Relationship Id="rId4" Type="http://schemas.openxmlformats.org/officeDocument/2006/relationships/image" Target="../media/image41.jpeg"/><Relationship Id="rId9" Type="http://schemas.microsoft.com/office/2007/relationships/hdphoto" Target="../media/hdphoto3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13" Type="http://schemas.microsoft.com/office/2007/relationships/hdphoto" Target="../media/hdphoto44.wdp"/><Relationship Id="rId3" Type="http://schemas.microsoft.com/office/2007/relationships/hdphoto" Target="../media/hdphoto1.wdp"/><Relationship Id="rId7" Type="http://schemas.microsoft.com/office/2007/relationships/hdphoto" Target="../media/hdphoto41.wdp"/><Relationship Id="rId12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microsoft.com/office/2007/relationships/hdphoto" Target="../media/hdphoto43.wdp"/><Relationship Id="rId5" Type="http://schemas.microsoft.com/office/2007/relationships/hdphoto" Target="../media/hdphoto40.wdp"/><Relationship Id="rId15" Type="http://schemas.microsoft.com/office/2007/relationships/hdphoto" Target="../media/hdphoto45.wdp"/><Relationship Id="rId10" Type="http://schemas.openxmlformats.org/officeDocument/2006/relationships/image" Target="../media/image47.jpeg"/><Relationship Id="rId4" Type="http://schemas.openxmlformats.org/officeDocument/2006/relationships/image" Target="../media/image44.jpeg"/><Relationship Id="rId9" Type="http://schemas.microsoft.com/office/2007/relationships/hdphoto" Target="../media/hdphoto42.wdp"/><Relationship Id="rId1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microsoft.com/office/2007/relationships/hdphoto" Target="../media/hdphoto8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microsoft.com/office/2007/relationships/hdphoto" Target="../media/hdphoto7.wdp"/><Relationship Id="rId5" Type="http://schemas.microsoft.com/office/2007/relationships/hdphoto" Target="../media/hdphoto4.wdp"/><Relationship Id="rId10" Type="http://schemas.openxmlformats.org/officeDocument/2006/relationships/image" Target="../media/image9.jpeg"/><Relationship Id="rId4" Type="http://schemas.openxmlformats.org/officeDocument/2006/relationships/image" Target="../media/image6.jpeg"/><Relationship Id="rId9" Type="http://schemas.microsoft.com/office/2007/relationships/hdphoto" Target="../media/hdphoto6.wdp"/><Relationship Id="rId1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10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microsoft.com/office/2007/relationships/hdphoto" Target="../media/hdphoto9.wdp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тапрь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228" y="0"/>
            <a:ext cx="6862084" cy="311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3140968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 Black" pitchFamily="34" charset="0"/>
              </a:rPr>
              <a:t>Социальный  проект</a:t>
            </a:r>
          </a:p>
          <a:p>
            <a:pPr algn="ctr"/>
            <a:r>
              <a:rPr lang="ru-RU" sz="3600" dirty="0" smtClean="0">
                <a:solidFill>
                  <a:schemeClr val="bg1"/>
                </a:solidFill>
                <a:latin typeface="Arial Black" pitchFamily="34" charset="0"/>
              </a:rPr>
              <a:t>«В  МИРЕ  ПРОФЕССИЙ»</a:t>
            </a:r>
            <a:endParaRPr lang="ru-RU" sz="36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60032" y="4341297"/>
            <a:ext cx="4104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Автор: Абрамова Ольга Юрьевна, воспитатель МБДОУДС  №13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11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Империал\image (15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909" y="3365174"/>
            <a:ext cx="5248612" cy="3492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User\Desktop\Империал\image (2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44"/>
            <a:ext cx="5796136" cy="3857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68144" y="188640"/>
            <a:ext cx="3096344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Профессия: </a:t>
            </a:r>
            <a:endParaRPr lang="ru-RU" sz="20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сборщик мебели.</a:t>
            </a:r>
          </a:p>
          <a:p>
            <a:pPr algn="just"/>
            <a:r>
              <a:rPr lang="ru-RU" dirty="0" smtClean="0"/>
              <a:t>Сборщик  занимается  сборкой и разборкой мебели. Он должен обладать хорошим пространственным мышлением, глазомером, координацией движений  и уметь читать чертежи.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8824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User\Desktop\Империал\image (2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085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4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Аптека\IMG_74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740352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6021288"/>
            <a:ext cx="7949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Экскурсия  в аптеку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575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User\Desktop\Аптека\IMG_74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09294"/>
            <a:ext cx="3952173" cy="52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Аптека\IMG_74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36779"/>
            <a:ext cx="3934171" cy="524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7" y="0"/>
            <a:ext cx="9029763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Профессия: фармацевт.</a:t>
            </a:r>
          </a:p>
          <a:p>
            <a:r>
              <a:rPr lang="ru-RU" dirty="0" smtClean="0"/>
              <a:t>Слово «Фармацевт» греческого происхождения и означает «лекарство». Фармацевт занимается всем, что касается лекарств: приготовление, применение, исследование, продажа, проверка рецептов, консультирование покупателей…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7773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76672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Экскурсия в магазин «Хлеб»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3" name="Picture 2" descr="C:\Users\User\Desktop\Экскурсии 11 группа\IMG_66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63351"/>
            <a:ext cx="4320480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User\Desktop\Экскурсии 11 группа\IMG_66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75792"/>
            <a:ext cx="3969770" cy="529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181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C:\Users\User\Desktop\Экскурсии 11 группа\IMG_6689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82806"/>
            <a:ext cx="6884571" cy="5163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Профессия: </a:t>
            </a:r>
            <a:r>
              <a:rPr lang="ru-RU" sz="2400" b="1" dirty="0" smtClean="0">
                <a:solidFill>
                  <a:srgbClr val="FF0000"/>
                </a:solidFill>
              </a:rPr>
              <a:t>пекарь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dirty="0" smtClean="0"/>
              <a:t>Пекарь выпекает  хлеб и хлебобулочные изделия. Он должен обладать физической выносливостью, вкусовой чувствительностью, тонким обонянием, глазомером, координацией  рук, опрятностью, чистоплотностью.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68946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82" y="0"/>
            <a:ext cx="91688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Абрамова Проект\Экскурсия в парикмахерскую ТАТЬЯНА Ивкина Юлия Сергеевна\image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460851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Абрамова Проект\Экскурсия в парикмахерскую ТАТЬЯНА Ивкина Юлия Сергеевна\image (4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04862"/>
            <a:ext cx="2863311" cy="45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Абрамова Проект\Экскурсия в парикмахерскую ТАТЬЯНА Ивкина Юлия Сергеевна\image (5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718" y="2204862"/>
            <a:ext cx="2545890" cy="452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404664"/>
            <a:ext cx="38875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Arial Black" pitchFamily="34" charset="0"/>
              </a:rPr>
              <a:t>Экскурсия 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в парикмахерскую</a:t>
            </a:r>
            <a:endParaRPr lang="ru-RU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3" y="2996953"/>
            <a:ext cx="3168351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Профессия: </a:t>
            </a:r>
            <a:r>
              <a:rPr lang="ru-RU" sz="2000" b="1" dirty="0" smtClean="0">
                <a:solidFill>
                  <a:srgbClr val="FF0000"/>
                </a:solidFill>
              </a:rPr>
              <a:t>парикмахер.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dirty="0" smtClean="0"/>
              <a:t>Профессия парикмахера очень востребована в современном мире. Парикмахер занимается стрижкой, укладкой, завивкой  и окрашиванием волос. Он должен иметь острый глаз и умелые руки, эстетический вкус и фантазию.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74256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116632"/>
            <a:ext cx="56886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Arial Black" pitchFamily="34" charset="0"/>
              </a:rPr>
              <a:t>Экскурсия в </a:t>
            </a:r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школу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42" name="Picture 2" descr="C:\Users\User\Desktop\Фото 2018-2019 уч.год\IMG_20180925_0935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710602"/>
            <a:ext cx="5328592" cy="2997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1" name="Picture 1" descr="C:\Users\User\Desktop\Фото 2018-2019 уч.год\IMG_20180925_0934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915" y="3854202"/>
            <a:ext cx="5340085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436096" y="1052736"/>
            <a:ext cx="360040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Профессия: </a:t>
            </a:r>
            <a:r>
              <a:rPr lang="ru-RU" sz="2000" b="1" dirty="0" smtClean="0">
                <a:solidFill>
                  <a:srgbClr val="FF0000"/>
                </a:solidFill>
              </a:rPr>
              <a:t>учитель.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dirty="0"/>
              <a:t>Профессия </a:t>
            </a:r>
            <a:r>
              <a:rPr lang="ru-RU" dirty="0" smtClean="0"/>
              <a:t>учителя </a:t>
            </a:r>
            <a:r>
              <a:rPr lang="ru-RU" dirty="0"/>
              <a:t>очень </a:t>
            </a:r>
            <a:r>
              <a:rPr lang="ru-RU" dirty="0" smtClean="0"/>
              <a:t>почетна. Он не только  учит писать, считать, читать, но и думать, выражать свои  мысли. Он должен любить детей, быть требовательным  к себе и окружающим, целеустремленным…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536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Абрамова Проект\20180609_161357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253" y="3669256"/>
            <a:ext cx="5306144" cy="298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Абрамова Проект\IMG-20180530-WA000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674"/>
          <a:stretch/>
        </p:blipFill>
        <p:spPr bwMode="auto">
          <a:xfrm>
            <a:off x="107504" y="116632"/>
            <a:ext cx="3216908" cy="470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Фото 2018-2019 уч.год\сауткин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958" y="1978721"/>
            <a:ext cx="688802" cy="98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4412" y="260648"/>
            <a:ext cx="58195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Экскурсия  к Доске  почета </a:t>
            </a:r>
            <a:r>
              <a:rPr lang="ru-RU" sz="3200" b="1" dirty="0" err="1" smtClean="0">
                <a:solidFill>
                  <a:srgbClr val="FF0000"/>
                </a:solidFill>
                <a:latin typeface="Arial Black" pitchFamily="34" charset="0"/>
              </a:rPr>
              <a:t>г.Сасово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1337866"/>
            <a:ext cx="525658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0000"/>
                </a:solidFill>
              </a:rPr>
              <a:t>Профессия: </a:t>
            </a:r>
            <a:r>
              <a:rPr lang="ru-RU" sz="2000" b="1" dirty="0" smtClean="0">
                <a:solidFill>
                  <a:srgbClr val="FF0000"/>
                </a:solidFill>
              </a:rPr>
              <a:t>воспитатель.</a:t>
            </a:r>
            <a:endParaRPr lang="ru-RU" sz="2000" b="1" dirty="0">
              <a:solidFill>
                <a:srgbClr val="FF0000"/>
              </a:solidFill>
            </a:endParaRPr>
          </a:p>
          <a:p>
            <a:pPr algn="just"/>
            <a:r>
              <a:rPr lang="ru-RU" dirty="0" smtClean="0">
                <a:cs typeface="Times New Roman" pitchFamily="18" charset="0"/>
              </a:rPr>
              <a:t>Воспитатель</a:t>
            </a:r>
            <a:r>
              <a:rPr lang="ru-RU" dirty="0" smtClean="0">
                <a:cs typeface="Times New Roman" pitchFamily="18" charset="0"/>
              </a:rPr>
              <a:t> - </a:t>
            </a:r>
            <a:r>
              <a:rPr lang="ru-RU" dirty="0">
                <a:cs typeface="Times New Roman" pitchFamily="18" charset="0"/>
              </a:rPr>
              <a:t>это одновременно заботливый наставник и мудрый первый педагог, который готовит детей к обучению в школе. Его задача – не только присмотреть за ребенком, пока родители на работе, но и в игровой форме научить малышей воспринимать серьезные знания.</a:t>
            </a:r>
            <a:r>
              <a:rPr lang="ru-RU" dirty="0">
                <a:cs typeface="Times New Roman" pitchFamily="18" charset="0"/>
              </a:rPr>
              <a:t/>
            </a:r>
            <a:br>
              <a:rPr lang="ru-RU" dirty="0">
                <a:cs typeface="Times New Roman" pitchFamily="18" charset="0"/>
              </a:rPr>
            </a:br>
            <a:endParaRPr lang="ru-RU" dirty="0"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504" y="4865677"/>
            <a:ext cx="3600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Профессия: </a:t>
            </a:r>
            <a:r>
              <a:rPr lang="ru-RU" b="1" dirty="0" smtClean="0">
                <a:solidFill>
                  <a:srgbClr val="FF0000"/>
                </a:solidFill>
              </a:rPr>
              <a:t>слесарь.</a:t>
            </a:r>
            <a:endParaRPr lang="ru-RU" b="1" dirty="0">
              <a:solidFill>
                <a:srgbClr val="FF0000"/>
              </a:solidFill>
            </a:endParaRPr>
          </a:p>
          <a:p>
            <a:pPr algn="just"/>
            <a:r>
              <a:rPr lang="ru-RU" dirty="0" smtClean="0"/>
              <a:t>Слесарь - это </a:t>
            </a:r>
            <a:r>
              <a:rPr lang="ru-RU" dirty="0"/>
              <a:t>человек, который работает с металлом</a:t>
            </a:r>
            <a:r>
              <a:rPr lang="ru-RU" dirty="0" smtClean="0"/>
              <a:t>. Он прокладывает внешние и внутренние  системы тепло-, газо- и водоснабжения.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2099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Экскурсии 11 группа\IMG_6694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6786"/>
          <a:stretch/>
        </p:blipFill>
        <p:spPr bwMode="auto">
          <a:xfrm>
            <a:off x="201520" y="1388968"/>
            <a:ext cx="8762968" cy="54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Экскурсия к Мемориалу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Славы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железнодорожникам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всех поколений,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поставленный 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в честь 125-летия открытия </a:t>
            </a:r>
            <a:endParaRPr lang="ru-RU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железнодорожного </a:t>
            </a:r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сообщения Рязань-Сасово</a:t>
            </a:r>
          </a:p>
        </p:txBody>
      </p:sp>
    </p:spTree>
    <p:extLst>
      <p:ext uri="{BB962C8B-B14F-4D97-AF65-F5344CB8AC3E}">
        <p14:creationId xmlns:p14="http://schemas.microsoft.com/office/powerpoint/2010/main" val="687637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://sotsproekt-ryazan.ru/sites/default/files/articles/Foto_8_Al_13.3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30" y="836712"/>
            <a:ext cx="8621085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9923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User\Desktop\Экскурсии 11 группа\IMG_66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00" cy="477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4941168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Профессия: </a:t>
            </a:r>
            <a:r>
              <a:rPr lang="ru-RU" sz="2400" b="1" dirty="0" smtClean="0">
                <a:solidFill>
                  <a:srgbClr val="FF0000"/>
                </a:solidFill>
              </a:rPr>
              <a:t>машинист электропоезда.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dirty="0" smtClean="0"/>
              <a:t>Машинист электропоезда – это железнодорожник, управляющий железнодорожными пассажирскими и грузовыми поездами и составами. Профессия требует большого объема знаний и навыков. Он должен быть здоровым, внимательным, ответственным, осторожным, иметь хорошее зрение.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372200" y="404664"/>
            <a:ext cx="266429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Профессия: </a:t>
            </a:r>
            <a:r>
              <a:rPr lang="ru-RU" sz="2400" b="1" dirty="0" smtClean="0">
                <a:solidFill>
                  <a:srgbClr val="FF0000"/>
                </a:solidFill>
              </a:rPr>
              <a:t>обходчик.</a:t>
            </a:r>
          </a:p>
          <a:p>
            <a:pPr algn="just"/>
            <a:r>
              <a:rPr lang="ru-RU" dirty="0" smtClean="0"/>
              <a:t>От </a:t>
            </a:r>
            <a:r>
              <a:rPr lang="ru-RU" dirty="0"/>
              <a:t>работы обходчика зависит состояние рельс, шпал, переездов. Как</a:t>
            </a:r>
          </a:p>
          <a:p>
            <a:pPr algn="just"/>
            <a:r>
              <a:rPr lang="ru-RU" dirty="0"/>
              <a:t>пограничник на заставе, обходчик должен ежедневно обходить вверенный ему участок дороги.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5851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Абрамова Проект\Звание Лучший по профессии Панькина Светлана Юрьевна\ima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07" y="764704"/>
            <a:ext cx="3327834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Абрамова Проект\Звание Лучший по профессии Панькина Светлана Юрьевна\медсестры_сасово10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62" y="3068960"/>
            <a:ext cx="5328084" cy="355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5" y="116632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Профессии наших  родителей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95936" y="764705"/>
            <a:ext cx="498351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Профессия: </a:t>
            </a:r>
            <a:r>
              <a:rPr lang="ru-RU" sz="2400" b="1" dirty="0" smtClean="0">
                <a:solidFill>
                  <a:srgbClr val="FF0000"/>
                </a:solidFill>
              </a:rPr>
              <a:t>медсестра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dirty="0" smtClean="0"/>
              <a:t>Профессия – это главный помощник врача. Она выписывает справки, рецепты, делает уколы, измеряет давление, следит за состоянием  больного. Она должна быть милосердной, любить свое дело,  чуткой, внимательной, всегда  помогать больным.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2518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Абрамова Проект\IMG_46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65519"/>
            <a:ext cx="4532683" cy="339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Абрамова Проект\Костерина Екатерина Владимировн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842" y="82274"/>
            <a:ext cx="4802040" cy="320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8" y="5229199"/>
            <a:ext cx="35283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Профессия: </a:t>
            </a:r>
            <a:r>
              <a:rPr lang="ru-RU" sz="2400" b="1" dirty="0" smtClean="0">
                <a:solidFill>
                  <a:srgbClr val="FF0000"/>
                </a:solidFill>
              </a:rPr>
              <a:t>водолаз.</a:t>
            </a:r>
          </a:p>
          <a:p>
            <a:pPr algn="just"/>
            <a:r>
              <a:rPr lang="ru-RU" dirty="0" smtClean="0"/>
              <a:t>Водолаз – специалист, умеющий выполнять работы под водой, в водолазном снаряжении.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88641"/>
            <a:ext cx="416833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Профессия: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сотрудник паспортного стола.</a:t>
            </a:r>
          </a:p>
          <a:p>
            <a:pPr algn="just"/>
            <a:r>
              <a:rPr lang="ru-RU" dirty="0" smtClean="0"/>
              <a:t>Сотрудник </a:t>
            </a:r>
            <a:r>
              <a:rPr lang="ru-RU" dirty="0"/>
              <a:t>паспортного </a:t>
            </a:r>
            <a:r>
              <a:rPr lang="ru-RU" dirty="0" smtClean="0"/>
              <a:t>стола – выдает и проверяет  паспорта, делает прописку и выписку. Он должен быть очень внимательным, аккуратным, ответственным.</a:t>
            </a:r>
            <a:endParaRPr lang="ru-RU" dirty="0"/>
          </a:p>
          <a:p>
            <a:pPr algn="ctr"/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97618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Абрамова Проект\Папа Артема Панькина Депо фрезеровщик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5" y="1052736"/>
            <a:ext cx="9144000" cy="536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88640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FF0000"/>
                </a:solidFill>
                <a:latin typeface="Arial Black" pitchFamily="34" charset="0"/>
              </a:rPr>
              <a:t>О наших родителях на страницах прессы</a:t>
            </a:r>
            <a:endParaRPr lang="ru-RU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079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64"/>
            <a:ext cx="9138253" cy="688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Абрамова Проект\Бабушка Вани Чикаева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870"/>
          <a:stretch/>
        </p:blipFill>
        <p:spPr bwMode="auto">
          <a:xfrm>
            <a:off x="6620693" y="188640"/>
            <a:ext cx="2516479" cy="349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Абрамова Проект\Депо Панькин Сергей Васильевич фрезеровщик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73" y="9915"/>
            <a:ext cx="2932313" cy="39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Абрамова Проект\Мама Артема Рассказов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668" y="4098390"/>
            <a:ext cx="3498259" cy="262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16016" y="3789040"/>
            <a:ext cx="43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Профессия: </a:t>
            </a:r>
            <a:endParaRPr lang="ru-RU" sz="24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инспектор по делам несовершеннолетних.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dirty="0"/>
              <a:t>И</a:t>
            </a:r>
            <a:r>
              <a:rPr lang="ru-RU" dirty="0" smtClean="0"/>
              <a:t>нспектор </a:t>
            </a:r>
            <a:r>
              <a:rPr lang="ru-RU" dirty="0"/>
              <a:t>по делам </a:t>
            </a:r>
            <a:r>
              <a:rPr lang="ru-RU" dirty="0" smtClean="0"/>
              <a:t>несовершеннолетних – сотрудник полиции,  это юрист и педагог одновременно. Он должен знать каждого своего подопечного и контролировать его поведение.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188640"/>
            <a:ext cx="33123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</a:rPr>
              <a:t>Профессия: </a:t>
            </a:r>
            <a:r>
              <a:rPr lang="ru-RU" sz="2400" b="1" dirty="0" smtClean="0">
                <a:solidFill>
                  <a:srgbClr val="FF0000"/>
                </a:solidFill>
              </a:rPr>
              <a:t> токарь.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dirty="0" smtClean="0"/>
              <a:t>Токарь – рабочая профессия. Он обрабатывает на токарном станке детали  из металла, дерева, пластмассы. Токарь должен внимательно читать чертежи, иметь хорошее зрение, точность движений, быстроту  реакции…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12588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Абрамова Проект\Маникин Михаил Михайлович  судебный пристав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49" y="1268760"/>
            <a:ext cx="2528865" cy="33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Абрамова Проект\Маникин Михаил Михайлович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5" y="454022"/>
            <a:ext cx="2528866" cy="33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Абрамова Проект\IMG_467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1455373"/>
            <a:ext cx="3558141" cy="474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23928" y="4869160"/>
            <a:ext cx="51018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Профессия: судебный пристав.</a:t>
            </a:r>
            <a:endParaRPr lang="ru-RU" sz="2400" b="1" dirty="0">
              <a:solidFill>
                <a:srgbClr val="FF0000"/>
              </a:solidFill>
            </a:endParaRPr>
          </a:p>
          <a:p>
            <a:pPr algn="just"/>
            <a:r>
              <a:rPr lang="ru-RU" dirty="0"/>
              <a:t>С</a:t>
            </a:r>
            <a:r>
              <a:rPr lang="ru-RU" dirty="0" smtClean="0"/>
              <a:t>удебный </a:t>
            </a:r>
            <a:r>
              <a:rPr lang="ru-RU" dirty="0"/>
              <a:t>пристав – это сложная, интересная и многогранная </a:t>
            </a:r>
            <a:r>
              <a:rPr lang="ru-RU" dirty="0" smtClean="0"/>
              <a:t>профессия. Он должен быть очень ответственным, юридически грамотным, знать все законы.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8041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:\DCIM\150___07\IMG_514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11823"/>
            <a:ext cx="3024336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:\DCIM\150___07\IMG_51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478" y="4244803"/>
            <a:ext cx="2880651" cy="21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DCIM\150___07\IMG_513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119839" y="1683225"/>
            <a:ext cx="2976329" cy="2232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DCIM\150___07\IMG_5135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22775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DCIM\150___07\IMG_513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006" y="1332887"/>
            <a:ext cx="3141389" cy="235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G:\DCIM\150___07\IMG_5138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360427" y="4249301"/>
            <a:ext cx="2974495" cy="2230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9513" y="332656"/>
            <a:ext cx="8783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Награды  за  труд  судебного пристава </a:t>
            </a:r>
            <a:r>
              <a:rPr lang="ru-RU" sz="2000" b="1" dirty="0" err="1" smtClean="0">
                <a:solidFill>
                  <a:schemeClr val="bg1"/>
                </a:solidFill>
              </a:rPr>
              <a:t>Маникина</a:t>
            </a:r>
            <a:r>
              <a:rPr lang="ru-RU" sz="2000" b="1" dirty="0" smtClean="0">
                <a:solidFill>
                  <a:schemeClr val="bg1"/>
                </a:solidFill>
              </a:rPr>
              <a:t> Михаила Михайловича,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</a:rPr>
              <a:t>п</a:t>
            </a:r>
            <a:r>
              <a:rPr lang="ru-RU" sz="2000" b="1" dirty="0" smtClean="0">
                <a:solidFill>
                  <a:schemeClr val="bg1"/>
                </a:solidFill>
              </a:rPr>
              <a:t>апы воспитанницы старшей группы Софии </a:t>
            </a:r>
            <a:r>
              <a:rPr lang="ru-RU" sz="2000" b="1" dirty="0" err="1" smtClean="0">
                <a:solidFill>
                  <a:schemeClr val="bg1"/>
                </a:solidFill>
              </a:rPr>
              <a:t>Маникиной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941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844824"/>
            <a:ext cx="5855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</a:rPr>
              <a:t>СПАСИБО ЗА ВНИМАНИЕ</a:t>
            </a:r>
            <a:endParaRPr lang="ru-RU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79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1628800"/>
            <a:ext cx="813690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800" b="1" u="sng" dirty="0">
                <a:solidFill>
                  <a:schemeClr val="bg1"/>
                </a:solidFill>
              </a:rPr>
              <a:t>Цель  </a:t>
            </a:r>
            <a:r>
              <a:rPr lang="ru-RU" sz="2800" b="1" u="sng" dirty="0" smtClean="0">
                <a:solidFill>
                  <a:schemeClr val="bg1"/>
                </a:solidFill>
              </a:rPr>
              <a:t>проекта:</a:t>
            </a:r>
          </a:p>
          <a:p>
            <a:endParaRPr lang="ru-RU" sz="2800" b="1" u="sng" dirty="0" smtClean="0">
              <a:solidFill>
                <a:schemeClr val="bg1"/>
              </a:solidFill>
            </a:endParaRPr>
          </a:p>
          <a:p>
            <a:pPr algn="just"/>
            <a:r>
              <a:rPr lang="ru-RU" sz="2800" b="1" dirty="0" smtClean="0">
                <a:solidFill>
                  <a:schemeClr val="bg1"/>
                </a:solidFill>
              </a:rPr>
              <a:t>Разработка </a:t>
            </a:r>
            <a:r>
              <a:rPr lang="ru-RU" sz="2800" b="1" dirty="0">
                <a:solidFill>
                  <a:schemeClr val="bg1"/>
                </a:solidFill>
              </a:rPr>
              <a:t>и внедрение в образовательную систему дошкольного учреждения  методов и приемов, способствующих  формированию  знаний детей о профессиях  через знакомство  с профессиями  их родителей.</a:t>
            </a:r>
          </a:p>
        </p:txBody>
      </p:sp>
    </p:spTree>
    <p:extLst>
      <p:ext uri="{BB962C8B-B14F-4D97-AF65-F5344CB8AC3E}">
        <p14:creationId xmlns:p14="http://schemas.microsoft.com/office/powerpoint/2010/main" val="106213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20688"/>
            <a:ext cx="84249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u="sng" dirty="0">
                <a:solidFill>
                  <a:schemeClr val="bg1"/>
                </a:solidFill>
              </a:rPr>
              <a:t>Задачи</a:t>
            </a:r>
          </a:p>
          <a:p>
            <a:r>
              <a:rPr lang="ru-RU" b="1" dirty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>
                <a:solidFill>
                  <a:schemeClr val="bg1"/>
                </a:solidFill>
              </a:rPr>
              <a:t>1.Учить детей самостоятельно искать информацию  о профессиях  путём общения с родителями, сверстниками, учить анализировать полученную информацию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2.Развивать творческие способности, память, речь, внимательность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3.Воспитывать интерес к профессиям, уважение к труду взрослых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4. Воспитывать любовь к родному городу Сасово, умение видеть прекрасное, радоваться ему и гордиться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5.Расширять знания детей о профессиях (швея, продавец, врач, пекарь, водолаз, маляр, строитель</a:t>
            </a:r>
            <a:r>
              <a:rPr lang="ru-RU" b="1" dirty="0" smtClean="0">
                <a:solidFill>
                  <a:schemeClr val="bg1"/>
                </a:solidFill>
              </a:rPr>
              <a:t>…)</a:t>
            </a:r>
          </a:p>
          <a:p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6.Организовать сотрудничество с семьями воспитанников по вопросам формирования у детей дошкольного возраста представлений о различных профессиях, их роли в обществе и в жизни  каждого человека (рассказ о своей профессии, </a:t>
            </a:r>
            <a:r>
              <a:rPr lang="ru-RU" b="1" dirty="0" err="1">
                <a:solidFill>
                  <a:schemeClr val="bg1"/>
                </a:solidFill>
              </a:rPr>
              <a:t>видеоэкскурсии</a:t>
            </a:r>
            <a:r>
              <a:rPr lang="ru-RU" b="1" dirty="0">
                <a:solidFill>
                  <a:schemeClr val="bg1"/>
                </a:solidFill>
              </a:rPr>
              <a:t>, встречи с детьми…)</a:t>
            </a:r>
          </a:p>
        </p:txBody>
      </p:sp>
    </p:spTree>
    <p:extLst>
      <p:ext uri="{BB962C8B-B14F-4D97-AF65-F5344CB8AC3E}">
        <p14:creationId xmlns:p14="http://schemas.microsoft.com/office/powerpoint/2010/main" val="18520602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mdou5-podolsk.edumsko.ru/uploads/3000/2959/section/195983/foto/20160405_155910.jpg?146125832240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47" b="5477"/>
          <a:stretch/>
        </p:blipFill>
        <p:spPr bwMode="auto">
          <a:xfrm>
            <a:off x="-17896" y="188640"/>
            <a:ext cx="1828641" cy="256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vatars.mds.yandex.net/get-pdb/25978/8bda37da-9042-4ed6-bd55-18b1b4829680/s1200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688" y="154327"/>
            <a:ext cx="3341867" cy="25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bilim-pavlodar.gov.kz/media/img/photogallery/58c0e5a424c0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4251" r="6428"/>
          <a:stretch/>
        </p:blipFill>
        <p:spPr bwMode="auto">
          <a:xfrm>
            <a:off x="1979713" y="188640"/>
            <a:ext cx="1800199" cy="2564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rjupinskaja.ucoz.ru/_ph/6/851425164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0" r="43924" b="50000"/>
          <a:stretch/>
        </p:blipFill>
        <p:spPr bwMode="auto">
          <a:xfrm>
            <a:off x="6123725" y="4605136"/>
            <a:ext cx="3002561" cy="205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3.bp.blogspot.com/-kS7W2G_Fu-Y/VvEqBstITwI/AAAAAAAAOJw/bZQz0igbTRMZSaKh4wZXmwFU_bUxIw3WA/s1600/IMA_809884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742" y="4594453"/>
            <a:ext cx="2835225" cy="205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gov.cap.ru/UserFiles/photo/201404/18/Albom49593/img_2454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86" t="9915" r="5797" b="14673"/>
          <a:stretch/>
        </p:blipFill>
        <p:spPr bwMode="auto">
          <a:xfrm>
            <a:off x="20926" y="4581128"/>
            <a:ext cx="3261015" cy="207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urjupinskaja.ucoz.ru/_ph/6/851425164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967" b="24408"/>
          <a:stretch/>
        </p:blipFill>
        <p:spPr bwMode="auto">
          <a:xfrm>
            <a:off x="3923928" y="188640"/>
            <a:ext cx="1773987" cy="2564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5" y="3068960"/>
            <a:ext cx="8352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Arial Black" pitchFamily="34" charset="0"/>
              </a:rPr>
              <a:t>«ВСЕ  РАБОТЫ  ХОРОШИ – ВЫБИРАЙ НА ВКУС»</a:t>
            </a:r>
            <a:endParaRPr lang="ru-RU" sz="3200" b="1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966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332656"/>
            <a:ext cx="6812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Этапы реализации проекта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556792"/>
            <a:ext cx="82089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1.Подготовительный: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- Изучение </a:t>
            </a:r>
            <a:r>
              <a:rPr lang="ru-RU" sz="2000" b="1" dirty="0">
                <a:solidFill>
                  <a:schemeClr val="bg1"/>
                </a:solidFill>
              </a:rPr>
              <a:t>интереса детей для  определения целей  проекта.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- Сбор </a:t>
            </a:r>
            <a:r>
              <a:rPr lang="ru-RU" sz="2000" b="1" dirty="0">
                <a:solidFill>
                  <a:schemeClr val="bg1"/>
                </a:solidFill>
              </a:rPr>
              <a:t>и  анализ литературы о </a:t>
            </a:r>
            <a:r>
              <a:rPr lang="ru-RU" sz="2000" b="1" dirty="0" err="1">
                <a:solidFill>
                  <a:schemeClr val="bg1"/>
                </a:solidFill>
              </a:rPr>
              <a:t>г.Сасово</a:t>
            </a:r>
            <a:r>
              <a:rPr lang="ru-RU" sz="2000" b="1" dirty="0">
                <a:solidFill>
                  <a:schemeClr val="bg1"/>
                </a:solidFill>
              </a:rPr>
              <a:t>, его жителях (СМИ).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- Составление </a:t>
            </a:r>
            <a:r>
              <a:rPr lang="ru-RU" sz="2000" b="1" dirty="0">
                <a:solidFill>
                  <a:schemeClr val="bg1"/>
                </a:solidFill>
              </a:rPr>
              <a:t>плана сотрудничества с сотрудниками центральной детской библиотеки, музея русской песни, школы искусств. 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- Анкетирование </a:t>
            </a:r>
            <a:r>
              <a:rPr lang="ru-RU" sz="2000" b="1" dirty="0">
                <a:solidFill>
                  <a:schemeClr val="bg1"/>
                </a:solidFill>
              </a:rPr>
              <a:t>родителей с целью определения их места  работы  и   профессии.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- Разработка </a:t>
            </a:r>
            <a:r>
              <a:rPr lang="ru-RU" sz="2000" b="1" dirty="0">
                <a:solidFill>
                  <a:schemeClr val="bg1"/>
                </a:solidFill>
              </a:rPr>
              <a:t>проекта: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 Определение целей и задач проекта.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 Разработка  «дорожной карты» проекта. </a:t>
            </a:r>
          </a:p>
        </p:txBody>
      </p:sp>
    </p:spTree>
    <p:extLst>
      <p:ext uri="{BB962C8B-B14F-4D97-AF65-F5344CB8AC3E}">
        <p14:creationId xmlns:p14="http://schemas.microsoft.com/office/powerpoint/2010/main" val="552915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908720"/>
            <a:ext cx="7344816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2.Основной: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r>
              <a:rPr lang="ru-RU" sz="2000" b="1" dirty="0">
                <a:solidFill>
                  <a:schemeClr val="bg1"/>
                </a:solidFill>
              </a:rPr>
              <a:t>1.Реализация целей и задач проекта, деятельность, согласно разработанному плану: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 специально организованные занятия с детьми (1 раз в неделю),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 досуги  (1 раз в месяц),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 виртуальные  экскурсии (1- 2 раза в месяц),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 экскурсии (1-2 раза в месяц)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 труд (ежедневно),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 игры дидактические  (3 раза в неделю),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-настольно-печатные, сюжетно-ролевые игры  (ежедневно),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- продуктивные виды деятельности  (2 раза в месяц)</a:t>
            </a:r>
          </a:p>
        </p:txBody>
      </p:sp>
    </p:spTree>
    <p:extLst>
      <p:ext uri="{BB962C8B-B14F-4D97-AF65-F5344CB8AC3E}">
        <p14:creationId xmlns:p14="http://schemas.microsoft.com/office/powerpoint/2010/main" val="2316159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124744"/>
            <a:ext cx="770485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3. </a:t>
            </a:r>
            <a:r>
              <a:rPr lang="ru-RU" sz="2000" b="1" dirty="0" smtClean="0">
                <a:solidFill>
                  <a:schemeClr val="bg1"/>
                </a:solidFill>
              </a:rPr>
              <a:t>Заключительный: </a:t>
            </a:r>
          </a:p>
          <a:p>
            <a:endParaRPr lang="ru-RU" sz="2000" b="1" dirty="0">
              <a:solidFill>
                <a:schemeClr val="bg1"/>
              </a:solidFill>
            </a:endParaRP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- Открытое </a:t>
            </a:r>
            <a:r>
              <a:rPr lang="ru-RU" sz="2000" b="1" dirty="0">
                <a:solidFill>
                  <a:schemeClr val="bg1"/>
                </a:solidFill>
              </a:rPr>
              <a:t>занятие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«У меня растут года, будет мне 17. </a:t>
            </a:r>
          </a:p>
          <a:p>
            <a:r>
              <a:rPr lang="ru-RU" sz="2000" b="1" dirty="0">
                <a:solidFill>
                  <a:schemeClr val="bg1"/>
                </a:solidFill>
              </a:rPr>
              <a:t>Где работать мне тогда, чем заниматься?».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- Праздник </a:t>
            </a:r>
            <a:r>
              <a:rPr lang="ru-RU" sz="2000" b="1" dirty="0">
                <a:solidFill>
                  <a:schemeClr val="bg1"/>
                </a:solidFill>
              </a:rPr>
              <a:t>«Путешествие в мир профессий»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- Выставка </a:t>
            </a:r>
            <a:r>
              <a:rPr lang="ru-RU" sz="2000" b="1" dirty="0">
                <a:solidFill>
                  <a:schemeClr val="bg1"/>
                </a:solidFill>
              </a:rPr>
              <a:t>продуктов исследовательской и художественно-творческой деятельности детей «Все работы хороши – выбирай на вкус».</a:t>
            </a:r>
          </a:p>
          <a:p>
            <a:pPr lvl="0"/>
            <a:r>
              <a:rPr lang="ru-RU" sz="2000" b="1" dirty="0" smtClean="0">
                <a:solidFill>
                  <a:schemeClr val="bg1"/>
                </a:solidFill>
              </a:rPr>
              <a:t>- Создание  </a:t>
            </a:r>
            <a:r>
              <a:rPr lang="ru-RU" sz="2000" b="1" dirty="0">
                <a:solidFill>
                  <a:schemeClr val="bg1"/>
                </a:solidFill>
              </a:rPr>
              <a:t>альбомов, видеорепортажей, </a:t>
            </a:r>
            <a:r>
              <a:rPr lang="ru-RU" sz="2000" b="1" dirty="0" err="1">
                <a:solidFill>
                  <a:schemeClr val="bg1"/>
                </a:solidFill>
              </a:rPr>
              <a:t>фотопрезентаций</a:t>
            </a:r>
            <a:r>
              <a:rPr lang="ru-RU" sz="2000" b="1" dirty="0">
                <a:solidFill>
                  <a:schemeClr val="bg1"/>
                </a:solidFill>
              </a:rPr>
              <a:t> о профессиях, востребованных в нашем городе.</a:t>
            </a:r>
          </a:p>
        </p:txBody>
      </p:sp>
    </p:spTree>
    <p:extLst>
      <p:ext uri="{BB962C8B-B14F-4D97-AF65-F5344CB8AC3E}">
        <p14:creationId xmlns:p14="http://schemas.microsoft.com/office/powerpoint/2010/main" val="33611218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w-dog.ru/wallpapers/15/12/50238583975457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0"/>
            <a:ext cx="91382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 descr="C:\Users\User\Desktop\Империал\image (10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0541" y="2852936"/>
            <a:ext cx="5832648" cy="388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User\Desktop\Империал\image (19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41"/>
            <a:ext cx="5508104" cy="36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48064" y="476672"/>
            <a:ext cx="44571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Экскурсия 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в салон мебели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 Black" pitchFamily="34" charset="0"/>
              </a:rPr>
              <a:t>«Империал»</a:t>
            </a:r>
            <a:endParaRPr lang="ru-RU" sz="32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335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861</Words>
  <Application>Microsoft Office PowerPoint</Application>
  <PresentationFormat>Экран (4:3)</PresentationFormat>
  <Paragraphs>100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2018-10-15T05:52:24Z</dcterms:created>
  <dcterms:modified xsi:type="dcterms:W3CDTF">2019-08-29T07:15:02Z</dcterms:modified>
</cp:coreProperties>
</file>