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7" r:id="rId2"/>
    <p:sldId id="268" r:id="rId3"/>
    <p:sldId id="292" r:id="rId4"/>
    <p:sldId id="272" r:id="rId5"/>
    <p:sldId id="277" r:id="rId6"/>
    <p:sldId id="284" r:id="rId7"/>
    <p:sldId id="276" r:id="rId8"/>
    <p:sldId id="273" r:id="rId9"/>
    <p:sldId id="293" r:id="rId10"/>
    <p:sldId id="274" r:id="rId11"/>
    <p:sldId id="294" r:id="rId12"/>
    <p:sldId id="275" r:id="rId13"/>
    <p:sldId id="295" r:id="rId14"/>
    <p:sldId id="278" r:id="rId15"/>
    <p:sldId id="290" r:id="rId16"/>
    <p:sldId id="288" r:id="rId17"/>
    <p:sldId id="289" r:id="rId18"/>
    <p:sldId id="299" r:id="rId19"/>
    <p:sldId id="296" r:id="rId20"/>
    <p:sldId id="297" r:id="rId21"/>
    <p:sldId id="279" r:id="rId22"/>
    <p:sldId id="280" r:id="rId23"/>
    <p:sldId id="298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9D29E-11C8-45BA-9262-0DB35680EC17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20B5A-183D-4448-A8A3-4568F9C68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1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20B5A-183D-4448-A8A3-4568F9C6836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8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0.wdp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13.wdp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17.wdp"/><Relationship Id="rId4" Type="http://schemas.openxmlformats.org/officeDocument/2006/relationships/image" Target="../media/image23.png"/><Relationship Id="rId9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27.jpeg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31.jpeg"/><Relationship Id="rId10" Type="http://schemas.microsoft.com/office/2007/relationships/hdphoto" Target="../media/hdphoto26.wdp"/><Relationship Id="rId4" Type="http://schemas.microsoft.com/office/2007/relationships/hdphoto" Target="../media/hdphoto23.wdp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12" Type="http://schemas.microsoft.com/office/2007/relationships/hdphoto" Target="../media/hdphoto3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openxmlformats.org/officeDocument/2006/relationships/image" Target="../media/image38.jpeg"/><Relationship Id="rId5" Type="http://schemas.openxmlformats.org/officeDocument/2006/relationships/image" Target="../media/image35.jpe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40.jpeg"/><Relationship Id="rId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5" Type="http://schemas.openxmlformats.org/officeDocument/2006/relationships/image" Target="../media/image42.jpeg"/><Relationship Id="rId4" Type="http://schemas.microsoft.com/office/2007/relationships/hdphoto" Target="../media/hdphoto34.wdp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12" Type="http://schemas.microsoft.com/office/2007/relationships/hdphoto" Target="../media/hdphoto4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11" Type="http://schemas.openxmlformats.org/officeDocument/2006/relationships/image" Target="../media/image49.jpeg"/><Relationship Id="rId5" Type="http://schemas.openxmlformats.org/officeDocument/2006/relationships/image" Target="../media/image46.jpeg"/><Relationship Id="rId10" Type="http://schemas.microsoft.com/office/2007/relationships/hdphoto" Target="../media/hdphoto40.wdp"/><Relationship Id="rId4" Type="http://schemas.microsoft.com/office/2007/relationships/hdphoto" Target="../media/hdphoto37.wdp"/><Relationship Id="rId9" Type="http://schemas.openxmlformats.org/officeDocument/2006/relationships/image" Target="../media/image48.jpeg"/><Relationship Id="rId14" Type="http://schemas.microsoft.com/office/2007/relationships/hdphoto" Target="../media/hdphoto4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4.wdp"/><Relationship Id="rId5" Type="http://schemas.openxmlformats.org/officeDocument/2006/relationships/image" Target="../media/image52.jpeg"/><Relationship Id="rId10" Type="http://schemas.microsoft.com/office/2007/relationships/hdphoto" Target="../media/hdphoto46.wdp"/><Relationship Id="rId4" Type="http://schemas.microsoft.com/office/2007/relationships/hdphoto" Target="../media/hdphoto43.wdp"/><Relationship Id="rId9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microsoft.com/office/2007/relationships/hdphoto" Target="../media/hdphoto4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3" y="1916832"/>
            <a:ext cx="82167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Энергосбережение 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ru-RU" sz="4400" dirty="0">
                <a:solidFill>
                  <a:srgbClr val="FF0000"/>
                </a:solidFill>
                <a:latin typeface="Arial Black" pitchFamily="34" charset="0"/>
              </a:rPr>
              <a:t>ради будущего.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3573016"/>
            <a:ext cx="368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Ванюкова Оксана Валентиновна,   воспитатель МБДОУДС №13</a:t>
            </a:r>
            <a:endParaRPr lang="ru-RU" b="1" dirty="0"/>
          </a:p>
        </p:txBody>
      </p:sp>
      <p:sp>
        <p:nvSpPr>
          <p:cNvPr id="2" name="AutoShape 2" descr="https://www.tokkoro.com/picsup/5784135-orange-yellow-wallpap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tokkoro.com/picsup/5784135-orange-yellow-wallpaper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tokkoro.com/picsup/5784135-orange-yellow-wallpaper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www.tokkoro.com/picsup/5784135-orange-yellow-wallpapers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140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cf.ppt-online.org/files/slide/c/CYiHTedlahby4EANksOWrJtRPZnVu0poDqSFmg/slide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05"/>
          <a:stretch/>
        </p:blipFill>
        <p:spPr bwMode="auto">
          <a:xfrm>
            <a:off x="0" y="0"/>
            <a:ext cx="9144000" cy="450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ds02.infourok.ru/uploads/ex/1045/0004f244-108fc07c/img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72" t="12328" r="2872" b="10845"/>
          <a:stretch/>
        </p:blipFill>
        <p:spPr bwMode="auto">
          <a:xfrm>
            <a:off x="4189552" y="4018811"/>
            <a:ext cx="4954447" cy="283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mypresentation.ru/documents/a676aec7994b51ccda17eff60b1da556/img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33"/>
          <a:stretch/>
        </p:blipFill>
        <p:spPr bwMode="auto">
          <a:xfrm>
            <a:off x="-1" y="4018811"/>
            <a:ext cx="4355977" cy="283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8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G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2496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IMG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06" y="639853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293096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Ученые Рязанского государственного университета имени Есенина запатентовали технологию производства солнечных батарей. По словам доцента вуза Вадима </a:t>
            </a:r>
            <a:r>
              <a:rPr lang="ru-RU" b="1" dirty="0" err="1">
                <a:solidFill>
                  <a:srgbClr val="002060"/>
                </a:solidFill>
              </a:rPr>
              <a:t>Трегулова</a:t>
            </a:r>
            <a:r>
              <a:rPr lang="ru-RU" b="1" dirty="0">
                <a:solidFill>
                  <a:srgbClr val="002060"/>
                </a:solidFill>
              </a:rPr>
              <a:t>, они на треть дешевле аналогов.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382" y="116632"/>
            <a:ext cx="8978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Использование  энергии солнца  в нашем городе.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i-invdn-com.akamaized.net/trkd-images/LYNXMPED540D5_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91" y="3673439"/>
            <a:ext cx="4373087" cy="30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1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900igr.net/up/datas/71003/0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3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lide-share.ru/image/5714042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" y="12710"/>
            <a:ext cx="9126580" cy="68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4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806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Дидактические </a:t>
            </a:r>
            <a:r>
              <a:rPr lang="ru-RU" sz="2400" b="1" dirty="0" smtClean="0">
                <a:solidFill>
                  <a:srgbClr val="002060"/>
                </a:solidFill>
              </a:rPr>
              <a:t>и настольные  игры </a:t>
            </a:r>
            <a:r>
              <a:rPr lang="ru-RU" sz="2400" b="1" dirty="0">
                <a:solidFill>
                  <a:srgbClr val="002060"/>
                </a:solidFill>
              </a:rPr>
              <a:t>по энергосбережению</a:t>
            </a:r>
          </a:p>
        </p:txBody>
      </p:sp>
      <p:pic>
        <p:nvPicPr>
          <p:cNvPr id="7170" name="Picture 2" descr="https://lh6.googleusercontent.com/-CpKwgHdiPB8/UnoUKpk5rZI/AAAAAAAACyY/oN1MG3iFGTs/w585-h818-no/igr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14" y="3356992"/>
            <a:ext cx="2441683" cy="34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065.radikal.ru/1203/2a/8166c255f3c5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" y="4272057"/>
            <a:ext cx="3466323" cy="248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?r=AyH4iRPQ2q0otWIFepML2LxR02VM6EnYdegpRVbnlZuu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9639"/>
            <a:ext cx="4796990" cy="359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wUzIyp5fZq8iY-FHTx1T2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5"/>
            <a:ext cx="2692486" cy="35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5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mycdn.me/i?r=AyH4iRPQ2q0otWIFepML2LxReug2gB4gKOazfEYzrQbQl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540054"/>
            <a:ext cx="4104457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.mycdn.me/i?r=AyH4iRPQ2q0otWIFepML2LxRigCAfgFLHhpnoPXOyq8HS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431" y="3779656"/>
            <a:ext cx="4104456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Экскурсия  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электрощитовую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0"/>
            <a:ext cx="428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«П» - Поиск информации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1196752"/>
            <a:ext cx="4247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Отсюда электроэнергия  поступает  во все помещения детского сада.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1780" y="4456276"/>
            <a:ext cx="248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Как сберечь электричество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в детском  саду и дома?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371703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</a:rPr>
              <a:t>Советы  электрика: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mireline.by/pages/50/large/2-1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64" y="2470749"/>
            <a:ext cx="1420088" cy="1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4008" y="2780928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Знак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«ОСТОРОЖНО электрическое напряжение»</a:t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s://s16.stc.all.kpcdn.net/share/i/4/372370/wx10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15" y="4471150"/>
            <a:ext cx="2738924" cy="205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769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?r=AyH4iRPQ2q0otWIFepML2LxRq3CmFq47QtVT9ozgxht1z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6" y="537537"/>
            <a:ext cx="3568488" cy="26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l6kITZiRBsyB4TCJ_36rd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7207"/>
            <a:ext cx="3449988" cy="459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pDuiYTL1THHdu8NiT8nEC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8" y="4077069"/>
            <a:ext cx="3565392" cy="26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416" y="0"/>
            <a:ext cx="416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Экскурсия  в  прачечную.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6632"/>
            <a:ext cx="4301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«П» - Поиск информации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16" y="3213903"/>
            <a:ext cx="4037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Какие электроприборы  есть на </a:t>
            </a:r>
            <a:r>
              <a:rPr lang="ru-RU" b="1" i="1" dirty="0" smtClean="0">
                <a:solidFill>
                  <a:srgbClr val="FF0000"/>
                </a:solidFill>
              </a:rPr>
              <a:t>прачечной,  </a:t>
            </a:r>
            <a:r>
              <a:rPr lang="ru-RU" b="1" i="1" dirty="0">
                <a:solidFill>
                  <a:srgbClr val="FF0000"/>
                </a:solidFill>
              </a:rPr>
              <a:t>как они  </a:t>
            </a:r>
            <a:r>
              <a:rPr lang="ru-RU" b="1" i="1" dirty="0" smtClean="0">
                <a:solidFill>
                  <a:srgbClr val="FF0000"/>
                </a:solidFill>
              </a:rPr>
              <a:t>используются, класс энергопотребления.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rem-service.by/wp-content/uploads/2018/12/stir-energy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81806"/>
            <a:ext cx="5051715" cy="16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2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?r=AyH4iRPQ2q0otWIFepML2LxR7dJyq90T0-uGP4oO2ytQMw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6" y="609997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yH4iRPQ2q0otWIFepML2LxRXZgWv0yqmAOrnSWKfwj8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6" y="4214240"/>
            <a:ext cx="3274657" cy="245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?r=AyH4iRPQ2q0otWIFepML2LxR89xzrGILeFzv_f6mjMlxf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83" y="836712"/>
            <a:ext cx="3600406" cy="270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mycdn.me/i?r=AyH4iRPQ2q0otWIFepML2LxRwra4kK1-Vnz0wr3JezoIg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044" y="4214240"/>
            <a:ext cx="1858171" cy="24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mycdn.me/i?r=AyH4iRPQ2q0otWIFepML2LxRfbfyWQW2IuEOg4XjEvFaAw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79" r="20595" b="12493"/>
          <a:stretch/>
        </p:blipFill>
        <p:spPr bwMode="auto">
          <a:xfrm>
            <a:off x="5532216" y="4256252"/>
            <a:ext cx="3469272" cy="24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116632"/>
            <a:ext cx="5004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Экскурсия  </a:t>
            </a:r>
            <a:r>
              <a:rPr lang="ru-RU" sz="2800" b="1" dirty="0" smtClean="0">
                <a:solidFill>
                  <a:srgbClr val="002060"/>
                </a:solidFill>
              </a:rPr>
              <a:t>на пищеблок.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7" y="116632"/>
            <a:ext cx="3997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«П» - Поиск информации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4717" y="3537017"/>
            <a:ext cx="431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Какие электроприборы  есть на пищеблоке  и как они  используются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18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556792"/>
            <a:ext cx="8208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</a:rPr>
              <a:t>Вывод: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В детском  саду электроэнергии  расходуется большое  количество, а значит электричество надо беречь  и напрасно  не  тратить!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maam.ru/upload/blogs/a53aa400aeefeaaf181816214d825f11.jp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08" y="4581128"/>
            <a:ext cx="303401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ms3.digitaloceanspaces.com/bookland/kids/wp-content/uploads/2019/09/24222835/cove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49" y="-32589"/>
            <a:ext cx="1909651" cy="245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135371">
            <a:off x="935083" y="5715274"/>
            <a:ext cx="4104456" cy="56828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/>
              <a:t>Лампочка работает от электричества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285529"/>
            <a:ext cx="2448272" cy="6313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Раньше вместо лампочек были </a:t>
            </a:r>
            <a:r>
              <a:rPr lang="ru-RU" dirty="0" smtClean="0"/>
              <a:t>свечи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129022">
            <a:off x="164574" y="2838090"/>
            <a:ext cx="5760640" cy="5235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Как обращаться с током, чтобы он не навредил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19279042">
            <a:off x="679250" y="4624448"/>
            <a:ext cx="3290289" cy="548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/>
              <a:t>Как появилась электрическая лампочка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861624">
            <a:off x="107504" y="4477677"/>
            <a:ext cx="3240360" cy="535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/>
              <a:t>Для чего дома нужно электричество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1510262">
            <a:off x="6692919" y="3210743"/>
            <a:ext cx="2013857" cy="72091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Как ток попадает к нам в дома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rot="20106840">
            <a:off x="305820" y="578738"/>
            <a:ext cx="2187203" cy="628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/>
              <a:t>Что такое ток и откуда он берётся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01208" y="4221088"/>
            <a:ext cx="4027714" cy="5243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/>
              <a:t>Фонарик светит, потому что в нём </a:t>
            </a:r>
            <a:r>
              <a:rPr lang="ru-RU" dirty="0" smtClean="0"/>
              <a:t>батарейка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599893" y="2276873"/>
            <a:ext cx="2747784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Ток находится в </a:t>
            </a:r>
            <a:r>
              <a:rPr lang="ru-RU" dirty="0" smtClean="0"/>
              <a:t>проводах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2276873"/>
            <a:ext cx="6696744" cy="17281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</a:rPr>
              <a:t>Как нужно беречь электричество</a:t>
            </a:r>
            <a:r>
              <a:rPr lang="ru-RU" sz="4400" b="1" dirty="0" smtClean="0">
                <a:solidFill>
                  <a:srgbClr val="FF0000"/>
                </a:solidFill>
              </a:rPr>
              <a:t>?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980728"/>
            <a:ext cx="75608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Цель: </a:t>
            </a:r>
          </a:p>
          <a:p>
            <a:pPr algn="just"/>
            <a:endParaRPr lang="ru-RU" sz="2800" u="sng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формирование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у дошкольников первоначальных  сведений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 рациональном  использовании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 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природных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ресурсов, элементарных правилах безопасности  и  энергосбережения.</a:t>
            </a:r>
          </a:p>
        </p:txBody>
      </p:sp>
    </p:spTree>
    <p:extLst>
      <p:ext uri="{BB962C8B-B14F-4D97-AF65-F5344CB8AC3E}">
        <p14:creationId xmlns:p14="http://schemas.microsoft.com/office/powerpoint/2010/main" val="6297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975" y="465139"/>
            <a:ext cx="71443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 Black" pitchFamily="34" charset="0"/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ростые </a:t>
            </a:r>
            <a:r>
              <a:rPr lang="ru-RU" sz="2000" b="1" dirty="0">
                <a:solidFill>
                  <a:srgbClr val="FF0000"/>
                </a:solidFill>
                <a:latin typeface="Arial Black" pitchFamily="34" charset="0"/>
              </a:rPr>
              <a:t>меры экономии электроэнергии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1) Выключать свет, когда он не нужен.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2) Использовать энергосберегающие лампочки.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3) Давать доступ дневного света.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4) Отключать после работы электроприборы.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5) Утеплять окна для устранения сквозняков.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6) Закрывать плотно двери.</a:t>
            </a:r>
          </a:p>
        </p:txBody>
      </p:sp>
      <p:pic>
        <p:nvPicPr>
          <p:cNvPr id="2050" name="Picture 2" descr="https://st.depositphotos.com/1331616/2223/v/950/depositphotos_22230009-stock-illustration-lightbulb-blue-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75" y="4581128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.depositphotos.com/1116329/4098/v/950/depositphotos_40987449-stock-illustration-vector-flat-idea-icon-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20" y="127934"/>
            <a:ext cx="2076929" cy="20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businessman.ru/static/img/n/8/3/4/6/0/0/i/834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042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abcathome.com/wp-content/uploads/2018/08/Picture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abcathome.com/wp-content/uploads/2018/08/Picture4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abcathome.com/wp-content/uploads/2018/08/Picture4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abcathome.com/wp-content/uploads/2018/08/Picture4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 descr="http://mtdata.ru/u3/photoDA35/20790031621-0/origin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50121"/>
            <a:ext cx="2396951" cy="310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6064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Пропаганда энергосбережения среди  родителей воспитанников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" name="Picture 2" descr="http://asowo-ds-skazka.ucoz.ru/Foto4/plakat-pobedite_konkurs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t="11578" r="4419" b="2919"/>
          <a:stretch/>
        </p:blipFill>
        <p:spPr bwMode="auto">
          <a:xfrm>
            <a:off x="6372200" y="1019226"/>
            <a:ext cx="2659562" cy="18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xn--d1a2ak.xn----8sbafcoeer1c5bfp.xn--90ais/files/00299/obj/110/15253/img/%D0%91%D0%B5%D1%80%D0%B5%D0%B3%D1%83%20%D1%81%D0%B2%D0%B5%D1%821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0" y="4077072"/>
            <a:ext cx="3873151" cy="27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ZVYB1nPKSO3fwamcPeRjR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7778" b="26895"/>
          <a:stretch/>
        </p:blipFill>
        <p:spPr bwMode="auto">
          <a:xfrm>
            <a:off x="4327222" y="1750547"/>
            <a:ext cx="1972970" cy="24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m2bfaxZW58JLlNXaflTcw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" y="1091645"/>
            <a:ext cx="1930694" cy="25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?r=AyH4iRPQ2q0otWIFepML2LxRLBCh99gT817pNvRiH9pgI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1930694" cy="25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?r=AyH4iRPQ2q0otWIFepML2LxRq16WneogmCtALjLinDP3sw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0" b="35007"/>
          <a:stretch/>
        </p:blipFill>
        <p:spPr bwMode="auto">
          <a:xfrm>
            <a:off x="4947043" y="3665904"/>
            <a:ext cx="4196957" cy="31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itchFamily="34" charset="0"/>
              </a:rPr>
              <a:t>Пропаганда энергосбережения среди 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населения </a:t>
            </a:r>
            <a:r>
              <a:rPr lang="ru-RU" sz="2400" dirty="0" err="1" smtClean="0">
                <a:solidFill>
                  <a:srgbClr val="002060"/>
                </a:solidFill>
                <a:latin typeface="Arial Black" pitchFamily="34" charset="0"/>
              </a:rPr>
              <a:t>г.Сасово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, акции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C:\Users\User\Desktop\ДЕНЬ ГЕРОЕВ ОТЕЧЕСТВА\IMG_20191209_12050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61" y="1019637"/>
            <a:ext cx="3938971" cy="271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ДЕНЬ ГЕРОЕВ ОТЕЧЕСТВА\IMG_20191209_12052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6" y="3861049"/>
            <a:ext cx="3623373" cy="288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ДЕНЬ ГЕРОЕВ ОТЕЧЕСТВА\IMG_20191209_120126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18" y="3815916"/>
            <a:ext cx="4199029" cy="29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Фотографии 2019-20\ДЕНЬ ГЕРОЕВ ОТЕЧЕСТВА\IMG_20191209_1201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9638"/>
            <a:ext cx="3623372" cy="271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pbs.twimg.com/media/D2ukNg0W0AEBBHj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5838"/>
            <a:ext cx="3707904" cy="27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vatars.mds.yandex.net/get-pdb/1526388/e89b8906-b829-42c3-99de-7231cf1decda/s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49028"/>
            <a:ext cx="432048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5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Итоги 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работы: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1.Замена 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ламп накаливания на энергосберегающие лампы. </a:t>
            </a:r>
            <a:endParaRPr lang="ru-RU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2.Выключение 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электроприборов, когда они не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используются.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3.Замена стеклопакетов.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Все это 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позволяет сэкономить приличную сумму в год, не прикладывая ни каких усилий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2959210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Наш девиз: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Необходимо </a:t>
            </a:r>
            <a:r>
              <a:rPr lang="ru-RU" b="1" i="1" dirty="0">
                <a:solidFill>
                  <a:srgbClr val="FF0000"/>
                </a:solidFill>
              </a:rPr>
              <a:t>с детства </a:t>
            </a:r>
            <a:r>
              <a:rPr lang="ru-RU" b="1" i="1" dirty="0" smtClean="0">
                <a:solidFill>
                  <a:srgbClr val="FF0000"/>
                </a:solidFill>
              </a:rPr>
              <a:t>привыкнуть </a:t>
            </a:r>
            <a:r>
              <a:rPr lang="ru-RU" b="1" i="1" dirty="0">
                <a:solidFill>
                  <a:srgbClr val="FF0000"/>
                </a:solidFill>
              </a:rPr>
              <a:t>свет беречь, </a:t>
            </a:r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По </a:t>
            </a:r>
            <a:r>
              <a:rPr lang="ru-RU" b="1" i="1" dirty="0">
                <a:solidFill>
                  <a:srgbClr val="FF0000"/>
                </a:solidFill>
              </a:rPr>
              <a:t>пустякам в квартирах </a:t>
            </a:r>
            <a:r>
              <a:rPr lang="ru-RU" b="1" i="1" dirty="0" smtClean="0">
                <a:solidFill>
                  <a:srgbClr val="FF0000"/>
                </a:solidFill>
              </a:rPr>
              <a:t>лампочки </a:t>
            </a:r>
            <a:r>
              <a:rPr lang="ru-RU" b="1" i="1" dirty="0">
                <a:solidFill>
                  <a:srgbClr val="FF0000"/>
                </a:solidFill>
              </a:rPr>
              <a:t>не жечь.</a:t>
            </a:r>
          </a:p>
        </p:txBody>
      </p:sp>
    </p:spTree>
    <p:extLst>
      <p:ext uri="{BB962C8B-B14F-4D97-AF65-F5344CB8AC3E}">
        <p14:creationId xmlns:p14="http://schemas.microsoft.com/office/powerpoint/2010/main" val="10137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378219/d069a63a-54d2-4c1e-bda8-9fdfcf0d1365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6" y="932820"/>
            <a:ext cx="9162526" cy="59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Сбережем планету ради будущего!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764705"/>
            <a:ext cx="8640960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формировать у дошкольников представления об электричестве, где оно «живёт</a:t>
            </a:r>
            <a:r>
              <a:rPr lang="ru-RU" b="1" dirty="0" smtClean="0"/>
              <a:t>»,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как попадает в дома и используется человеком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132856"/>
            <a:ext cx="8640960" cy="5040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закрепить знания правил безопасности  в обращении с электроприборами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80929"/>
            <a:ext cx="8640960" cy="6480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активизировать словарь детей понятиями, обозначающими названия электроприборов  и приборов отопления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573016"/>
            <a:ext cx="8640960" cy="5760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развивать стремление к поисково-познавательной деятельности, мыслительную активность и творческие способности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84785"/>
            <a:ext cx="8640960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вовлекать дошкольников в полезную деятельность по </a:t>
            </a:r>
            <a:r>
              <a:rPr lang="ru-RU" b="1" dirty="0" smtClean="0"/>
              <a:t> </a:t>
            </a:r>
            <a:r>
              <a:rPr lang="ru-RU" b="1" dirty="0"/>
              <a:t>ресурсосбережению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6309320"/>
            <a:ext cx="8640960" cy="432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пропаганда энергосбережени</a:t>
            </a:r>
            <a:r>
              <a:rPr lang="ru-RU" dirty="0"/>
              <a:t>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293096"/>
            <a:ext cx="8640960" cy="4680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развивать коммуникативные навы</a:t>
            </a:r>
            <a:r>
              <a:rPr lang="ru-RU" dirty="0"/>
              <a:t>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661248"/>
            <a:ext cx="8640960" cy="4320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оспитывать бережное </a:t>
            </a:r>
            <a:r>
              <a:rPr lang="ru-RU" b="1" dirty="0"/>
              <a:t>отношение к природе, электроэнергии и теплу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941168"/>
            <a:ext cx="8640960" cy="52205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воспитывать навыки экологически устойчивого и безопасного стиля жизни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60508" y="116632"/>
            <a:ext cx="3539683" cy="5040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ЗАДАЧИ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9735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7938"/>
            <a:ext cx="925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Откуда берется энергия  и как электричество  попадает  в наш дом?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ds04.infourok.ru/uploads/ex/0dc8/000564f7-11092ff3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37"/>
          <a:stretch/>
        </p:blipFill>
        <p:spPr bwMode="auto">
          <a:xfrm>
            <a:off x="0" y="3572636"/>
            <a:ext cx="5364088" cy="328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book24.ua/upload/iblock/246/246d9f58d9fe45d0581986bd033f6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64" y="3885320"/>
            <a:ext cx="2259155" cy="29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f.ppt-online.org/files1/slide/o/OdaR9TiytbErpnZYhWjwvSDAx4JqI82mB5VNfuKX7s/slide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00516"/>
            <a:ext cx="3834486" cy="287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Откуда берутся электроны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19" y="638734"/>
            <a:ext cx="4681981" cy="31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3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900igr.net/up/datas/120845/0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78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https://ds04.infourok.ru/uploads/ex/1129/00034578-9f354f29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5" y="3639541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avatars.mds.yandex.net/get-pdb/214908/6e976b8c-a2ae-4e4f-8b42-cc9972020084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5" y="938254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mg3.akspic.ru/image/1960-prirodnyj_gaz-makro_foto-gazovaya_gorelka-makrosemka-svet-3840x2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13" y="210716"/>
            <a:ext cx="3716415" cy="20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i.mycdn.me/i?r=AzEPZsRbOZEKgBhR0XGMT1RkGTjIecWTomfEC2sTrG6q66aKTM5SRkZCeTgDn6uOy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67" y="3573016"/>
            <a:ext cx="3648695" cy="24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НЕФТЬ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2306406"/>
            <a:ext cx="40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ПРИРОДНЫЙ    ГАЗ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12160" y="6006668"/>
            <a:ext cx="238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УГОЛЬ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7052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f.ppt-online.org/files/slide/y/yHaxq6Ut29LXNYeuD0h8SOvr4dKBkPfTjoECwG/slide-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4" y="0"/>
            <a:ext cx="916004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27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s/110870/0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6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0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User\Downloads\5784135-orange-yellow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7937"/>
            <a:ext cx="914400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404664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Шацком  районе еще  сохранилась деревянная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Польно-Конобеевская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ветряная мельница.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Эта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мельница работала с середины XIX века. Но однажды мельничные крылья остановились - к ветряку подвели электричество, оно и стало вращать жернова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Сегодня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мельница является памятником русского деревянного зодчества.</a:t>
            </a:r>
          </a:p>
        </p:txBody>
      </p:sp>
      <p:pic>
        <p:nvPicPr>
          <p:cNvPr id="3" name="Рисунок 2" descr="F:\Экология\мельница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76464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108520" y="5877272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Польно-Конобеевская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ветряная мельница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796414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478</Words>
  <Application>Microsoft Office PowerPoint</Application>
  <PresentationFormat>Экран (4:3)</PresentationFormat>
  <Paragraphs>74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63</cp:revision>
  <dcterms:created xsi:type="dcterms:W3CDTF">2019-11-26T13:09:47Z</dcterms:created>
  <dcterms:modified xsi:type="dcterms:W3CDTF">2019-12-16T09:37:07Z</dcterms:modified>
</cp:coreProperties>
</file>