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9" r:id="rId11"/>
    <p:sldId id="268" r:id="rId12"/>
    <p:sldId id="270" r:id="rId13"/>
    <p:sldId id="271" r:id="rId14"/>
    <p:sldId id="264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9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3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6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77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5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90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8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65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3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09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8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358A1-E012-48CB-914B-C8476BCD579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CCCE6-2E6E-40B5-BA15-7E224A50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50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1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17" Type="http://schemas.microsoft.com/office/2007/relationships/hdphoto" Target="../media/hdphoto8.wdp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microsoft.com/office/2007/relationships/hdphoto" Target="../media/hdphoto4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4.wdp"/><Relationship Id="rId18" Type="http://schemas.openxmlformats.org/officeDocument/2006/relationships/image" Target="../media/image38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33.png"/><Relationship Id="rId17" Type="http://schemas.openxmlformats.org/officeDocument/2006/relationships/image" Target="../media/image37.jpeg"/><Relationship Id="rId2" Type="http://schemas.openxmlformats.org/officeDocument/2006/relationships/image" Target="../media/image28.pn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openxmlformats.org/officeDocument/2006/relationships/image" Target="../media/image35.jpeg"/><Relationship Id="rId10" Type="http://schemas.openxmlformats.org/officeDocument/2006/relationships/image" Target="../media/image32.jpeg"/><Relationship Id="rId4" Type="http://schemas.openxmlformats.org/officeDocument/2006/relationships/image" Target="../media/image29.png"/><Relationship Id="rId9" Type="http://schemas.microsoft.com/office/2007/relationships/hdphoto" Target="../media/hdphoto12.wdp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0938"/>
            <a:ext cx="12192000" cy="19870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2013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32" y="2497015"/>
            <a:ext cx="11756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ПРОЕКТ</a:t>
            </a:r>
          </a:p>
          <a:p>
            <a:pPr algn="ctr"/>
            <a:r>
              <a:rPr lang="ru-RU" sz="6000" i="1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«СКАЗОЧНАЯ  ГЖЕЛЬ»</a:t>
            </a:r>
            <a:endParaRPr lang="ru-RU" sz="6000" i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84577" y="4519246"/>
            <a:ext cx="348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Воспитатель: </a:t>
            </a:r>
            <a:r>
              <a:rPr lang="ru-RU" sz="2000" dirty="0" err="1" smtClean="0">
                <a:solidFill>
                  <a:srgbClr val="0000CC"/>
                </a:solidFill>
                <a:latin typeface="Arial Black" panose="020B0A04020102020204" pitchFamily="34" charset="0"/>
              </a:rPr>
              <a:t>Л.С.Петрушкова</a:t>
            </a:r>
            <a:endParaRPr lang="ru-RU" sz="20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22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760726"/>
              </p:ext>
            </p:extLst>
          </p:nvPr>
        </p:nvGraphicFramePr>
        <p:xfrm>
          <a:off x="545123" y="342901"/>
          <a:ext cx="11157437" cy="6198941"/>
        </p:xfrm>
        <a:graphic>
          <a:graphicData uri="http://schemas.openxmlformats.org/drawingml/2006/table">
            <a:tbl>
              <a:tblPr/>
              <a:tblGrid>
                <a:gridCol w="703384">
                  <a:extLst>
                    <a:ext uri="{9D8B030D-6E8A-4147-A177-3AD203B41FA5}">
                      <a16:colId xmlns:a16="http://schemas.microsoft.com/office/drawing/2014/main" val="1152020197"/>
                    </a:ext>
                  </a:extLst>
                </a:gridCol>
                <a:gridCol w="4783016">
                  <a:extLst>
                    <a:ext uri="{9D8B030D-6E8A-4147-A177-3AD203B41FA5}">
                      <a16:colId xmlns:a16="http://schemas.microsoft.com/office/drawing/2014/main" val="1688700610"/>
                    </a:ext>
                  </a:extLst>
                </a:gridCol>
                <a:gridCol w="1670538">
                  <a:extLst>
                    <a:ext uri="{9D8B030D-6E8A-4147-A177-3AD203B41FA5}">
                      <a16:colId xmlns:a16="http://schemas.microsoft.com/office/drawing/2014/main" val="3769010759"/>
                    </a:ext>
                  </a:extLst>
                </a:gridCol>
                <a:gridCol w="4000499">
                  <a:extLst>
                    <a:ext uri="{9D8B030D-6E8A-4147-A177-3AD203B41FA5}">
                      <a16:colId xmlns:a16="http://schemas.microsoft.com/office/drawing/2014/main" val="291561507"/>
                    </a:ext>
                  </a:extLst>
                </a:gridCol>
              </a:tblGrid>
              <a:tr h="64198">
                <a:tc gridSpan="4">
                  <a:txBody>
                    <a:bodyPr/>
                    <a:lstStyle/>
                    <a:p>
                      <a:pPr marL="457200" algn="ctr" fontAlgn="t">
                        <a:buFont typeface="+mj-lt"/>
                        <a:buAutoNum type="arabicPeriod" startAt="2"/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Познавательное развитие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7451"/>
                  </a:ext>
                </a:extLst>
              </a:tr>
              <a:tr h="834573">
                <a:tc>
                  <a:txBody>
                    <a:bodyPr/>
                    <a:lstStyle/>
                    <a:p>
                      <a:pPr algn="l" fontAlgn="base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1.Виртуальные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экскурсии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 «фото-экскурсия в сине-белую сказку Гжели»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2.Просмотр презентаций: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История Гжели»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«Чудо на фарфоре»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Воспитатели</a:t>
                      </a: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дети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Проведены экскурсии в соответствии с планом, дети получили представления о самобытности гжельской росписи, о производстве изделий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336071"/>
                  </a:ext>
                </a:extLst>
              </a:tr>
              <a:tr h="64198">
                <a:tc gridSpan="4">
                  <a:txBody>
                    <a:bodyPr/>
                    <a:lstStyle/>
                    <a:p>
                      <a:pPr marL="457200" algn="ctr" fontAlgn="t">
                        <a:buFont typeface="+mj-lt"/>
                        <a:buAutoNum type="arabicPeriod" startAt="3"/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Речевое развитие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60306"/>
                  </a:ext>
                </a:extLst>
              </a:tr>
              <a:tr h="4686455">
                <a:tc>
                  <a:txBody>
                    <a:bodyPr/>
                    <a:lstStyle/>
                    <a:p>
                      <a:pPr algn="l" fontAlgn="base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1.Составление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описательного рассказа «Гжельская посуда»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2.Пересказ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легенды-сказки «Откуда в Гжели синий цвет»;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3.Восприятие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русских народных сказок, «Детям о народных промыслах», О.Н. Алексеева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4.Заучивание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чистоговорок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5.Артикуляционная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гимнастика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6.Пальчиковая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гимнастика  «В гости к мастеру ходили»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7.Чтение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: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авторская сказка М. Бобровой «Нежно-голубое чудо»;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легенды-сказки «Откуда в Гжели синий цвет»;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стихотворения о Гжели;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Синие цветы Гжели» Н.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Сурьянинова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Незатейливый узор», Н. Радченко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Гжель», Н.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Радченко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Воспитатели</a:t>
                      </a: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дети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Сформированы навыки работы в коллективе, умение согласовывать свои действия с товарищами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Формируются духовно-нравственные представления у дошкольников, связная  монологическая речь, содержательность и логика выражения.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2362" marR="12362" marT="8241" marB="82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66621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1061156" y="6320200"/>
            <a:ext cx="2782711" cy="536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3843867" y="6321669"/>
            <a:ext cx="2782711" cy="536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6626578" y="6315256"/>
            <a:ext cx="2782711" cy="53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9409289" y="6315256"/>
            <a:ext cx="2782711" cy="536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2" t="80256"/>
          <a:stretch/>
        </p:blipFill>
        <p:spPr>
          <a:xfrm>
            <a:off x="-17929" y="6321669"/>
            <a:ext cx="1079085" cy="536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761" y="4222919"/>
            <a:ext cx="2374022" cy="18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63547"/>
              </p:ext>
            </p:extLst>
          </p:nvPr>
        </p:nvGraphicFramePr>
        <p:xfrm>
          <a:off x="422030" y="290147"/>
          <a:ext cx="11289324" cy="41207570"/>
        </p:xfrm>
        <a:graphic>
          <a:graphicData uri="http://schemas.openxmlformats.org/drawingml/2006/table">
            <a:tbl>
              <a:tblPr/>
              <a:tblGrid>
                <a:gridCol w="571501">
                  <a:extLst>
                    <a:ext uri="{9D8B030D-6E8A-4147-A177-3AD203B41FA5}">
                      <a16:colId xmlns:a16="http://schemas.microsoft.com/office/drawing/2014/main" val="1900555334"/>
                    </a:ext>
                  </a:extLst>
                </a:gridCol>
                <a:gridCol w="5539154">
                  <a:extLst>
                    <a:ext uri="{9D8B030D-6E8A-4147-A177-3AD203B41FA5}">
                      <a16:colId xmlns:a16="http://schemas.microsoft.com/office/drawing/2014/main" val="2694255908"/>
                    </a:ext>
                  </a:extLst>
                </a:gridCol>
                <a:gridCol w="1521069">
                  <a:extLst>
                    <a:ext uri="{9D8B030D-6E8A-4147-A177-3AD203B41FA5}">
                      <a16:colId xmlns:a16="http://schemas.microsoft.com/office/drawing/2014/main" val="148439806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361476672"/>
                    </a:ext>
                  </a:extLst>
                </a:gridCol>
              </a:tblGrid>
              <a:tr h="277560">
                <a:tc gridSpan="4">
                  <a:txBody>
                    <a:bodyPr/>
                    <a:lstStyle/>
                    <a:p>
                      <a:pPr marL="457200" algn="ctr" fontAlgn="t">
                        <a:buFont typeface="+mj-lt"/>
                        <a:buAutoNum type="arabicPeriod" startAt="4"/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Художественно-эстетическое развитие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4440" marR="14440" marT="9627" marB="962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78206"/>
                  </a:ext>
                </a:extLst>
              </a:tr>
              <a:tr h="40930010">
                <a:tc>
                  <a:txBody>
                    <a:bodyPr/>
                    <a:lstStyle/>
                    <a:p>
                      <a:pPr algn="l" fontAlgn="base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4440" marR="14440" marT="9627" marB="962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1.Художественное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 творчество: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ООД «Знакомство с искусством гжельской росписи»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ООД «Роспись тарелки. Узорные строчки. Капелька»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ООД «Секреты гжельской розы. Роспись кружки»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ООД  «, Украшаем чайник» (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пластилинография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2.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Музыкальное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развитие: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-Русские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лирические мелодии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«Лебедушка», «Сударушка», «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Прялица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-Песни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современных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авторов: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-П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. Синявский, «Незабудковая гжель»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Гжель» З.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Я.Роот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Россия, Россия» М. Кузьмичева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На Руси умельцев много»,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муз.Иванова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3.Танцевальное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творчество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Лазури хоровод» М. Кузьмичевой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Красный сарафан», оркестр П.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Мориа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4.Музыкально-игровое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творчество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Матушка Гжель»,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Найди гжельский узор»,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-«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Укрась тарелочку»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4440" marR="14440" marT="9627" marB="962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Воспитатели дети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4440" marR="14440" marT="9627" marB="962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 соответствии с планом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воспитательно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 образовательной работы Проведена организованная образовательная деятельность  в разной форме.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Сформированы практические умения и навыки в составлении гжельских узоров по собственному замыслу, используя  элементы  гжельской  росписи.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Детское творчество: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Оформление выставки с изделиями Гжели.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Эстетическая развивающая среда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Оформление выставки для родителей из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детских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 работ  данной тематики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Создание шаблонов для совместного творчества по теме «Сказочная Гжель».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4440" marR="14440" marT="9627" marB="962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82377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3843867" y="6321667"/>
            <a:ext cx="2782711" cy="536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1058742" y="6321665"/>
            <a:ext cx="2782711" cy="536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6626578" y="6321665"/>
            <a:ext cx="2782711" cy="53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9409289" y="6321666"/>
            <a:ext cx="2782711" cy="536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8" t="80256"/>
          <a:stretch/>
        </p:blipFill>
        <p:spPr>
          <a:xfrm>
            <a:off x="-35859" y="6321663"/>
            <a:ext cx="1093394" cy="536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62" y="4229099"/>
            <a:ext cx="1336427" cy="20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02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260570"/>
              </p:ext>
            </p:extLst>
          </p:nvPr>
        </p:nvGraphicFramePr>
        <p:xfrm>
          <a:off x="659423" y="650631"/>
          <a:ext cx="10981592" cy="5782331"/>
        </p:xfrm>
        <a:graphic>
          <a:graphicData uri="http://schemas.openxmlformats.org/drawingml/2006/table">
            <a:tbl>
              <a:tblPr/>
              <a:tblGrid>
                <a:gridCol w="492369">
                  <a:extLst>
                    <a:ext uri="{9D8B030D-6E8A-4147-A177-3AD203B41FA5}">
                      <a16:colId xmlns:a16="http://schemas.microsoft.com/office/drawing/2014/main" val="2427321549"/>
                    </a:ext>
                  </a:extLst>
                </a:gridCol>
                <a:gridCol w="5336931">
                  <a:extLst>
                    <a:ext uri="{9D8B030D-6E8A-4147-A177-3AD203B41FA5}">
                      <a16:colId xmlns:a16="http://schemas.microsoft.com/office/drawing/2014/main" val="3925013312"/>
                    </a:ext>
                  </a:extLst>
                </a:gridCol>
                <a:gridCol w="1820008">
                  <a:extLst>
                    <a:ext uri="{9D8B030D-6E8A-4147-A177-3AD203B41FA5}">
                      <a16:colId xmlns:a16="http://schemas.microsoft.com/office/drawing/2014/main" val="1752334096"/>
                    </a:ext>
                  </a:extLst>
                </a:gridCol>
                <a:gridCol w="3332284">
                  <a:extLst>
                    <a:ext uri="{9D8B030D-6E8A-4147-A177-3AD203B41FA5}">
                      <a16:colId xmlns:a16="http://schemas.microsoft.com/office/drawing/2014/main" val="3313766613"/>
                    </a:ext>
                  </a:extLst>
                </a:gridCol>
              </a:tblGrid>
              <a:tr h="318872">
                <a:tc gridSpan="4">
                  <a:txBody>
                    <a:bodyPr/>
                    <a:lstStyle/>
                    <a:p>
                      <a:pPr marL="457200" algn="ctr" fontAlgn="t">
                        <a:buFont typeface="+mj-lt"/>
                        <a:buAutoNum type="arabicPeriod" startAt="5"/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Физическое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развитие</a:t>
                      </a:r>
                    </a:p>
                    <a:p>
                      <a:pPr marL="457200" algn="ctr" fontAlgn="t">
                        <a:buFont typeface="+mj-lt"/>
                        <a:buNone/>
                      </a:pP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2760" marR="62760" marT="41840" marB="41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804107"/>
                  </a:ext>
                </a:extLst>
              </a:tr>
              <a:tr h="5210971">
                <a:tc>
                  <a:txBody>
                    <a:bodyPr/>
                    <a:lstStyle/>
                    <a:p>
                      <a:pPr algn="l" fontAlgn="base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2760" marR="62760" marT="41840" marB="41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1.Физкультминутки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2.Народные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подвижные игры: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«Третий лишний»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«Золотые ворота»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«Гуси»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3.Хороводные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 игры: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«Ручеек»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 «Гори, гори ясно»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4.Бодрящая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гимнастика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2760" marR="62760" marT="41840" marB="41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Воспитатели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дети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2760" marR="62760" marT="41840" marB="41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Реализованы оздоровительные и воспитательные задачи: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потребность в ежедневных физических упражнениях;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умение рационально использовать физические упражнения  в самостоятельной двигательной деятельности;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самоорганизация, творчество, инициативность.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2760" marR="62760" marT="41840" marB="41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0329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9409289" y="6321669"/>
            <a:ext cx="2782711" cy="536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3843866" y="6337736"/>
            <a:ext cx="2782711" cy="536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1061154" y="6337736"/>
            <a:ext cx="2782711" cy="53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6626578" y="6337736"/>
            <a:ext cx="2782711" cy="536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4" t="80256"/>
          <a:stretch/>
        </p:blipFill>
        <p:spPr>
          <a:xfrm>
            <a:off x="-8965" y="6349335"/>
            <a:ext cx="1070119" cy="536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34" y="3566633"/>
            <a:ext cx="2475228" cy="27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30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860995"/>
              </p:ext>
            </p:extLst>
          </p:nvPr>
        </p:nvGraphicFramePr>
        <p:xfrm>
          <a:off x="448409" y="659422"/>
          <a:ext cx="11139853" cy="5262112"/>
        </p:xfrm>
        <a:graphic>
          <a:graphicData uri="http://schemas.openxmlformats.org/drawingml/2006/table">
            <a:tbl>
              <a:tblPr/>
              <a:tblGrid>
                <a:gridCol w="501160">
                  <a:extLst>
                    <a:ext uri="{9D8B030D-6E8A-4147-A177-3AD203B41FA5}">
                      <a16:colId xmlns:a16="http://schemas.microsoft.com/office/drawing/2014/main" val="269328074"/>
                    </a:ext>
                  </a:extLst>
                </a:gridCol>
                <a:gridCol w="5407269">
                  <a:extLst>
                    <a:ext uri="{9D8B030D-6E8A-4147-A177-3AD203B41FA5}">
                      <a16:colId xmlns:a16="http://schemas.microsoft.com/office/drawing/2014/main" val="205250269"/>
                    </a:ext>
                  </a:extLst>
                </a:gridCol>
                <a:gridCol w="2075980">
                  <a:extLst>
                    <a:ext uri="{9D8B030D-6E8A-4147-A177-3AD203B41FA5}">
                      <a16:colId xmlns:a16="http://schemas.microsoft.com/office/drawing/2014/main" val="2307826349"/>
                    </a:ext>
                  </a:extLst>
                </a:gridCol>
                <a:gridCol w="3155444">
                  <a:extLst>
                    <a:ext uri="{9D8B030D-6E8A-4147-A177-3AD203B41FA5}">
                      <a16:colId xmlns:a16="http://schemas.microsoft.com/office/drawing/2014/main" val="489406373"/>
                    </a:ext>
                  </a:extLst>
                </a:gridCol>
              </a:tblGrid>
              <a:tr h="37586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III –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ЭТАП ЗАКЛЮЧИТЕЛЬНЫЙ (ИТОГОВЫЙ)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517102"/>
                  </a:ext>
                </a:extLst>
              </a:tr>
              <a:tr h="162874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Выставка детских работ «Волшебная Гжель»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Воспитатели  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дети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Организация выставки детских работ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«Небеса России»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338679"/>
                  </a:ext>
                </a:extLst>
              </a:tr>
              <a:tr h="162874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Создание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лэпбука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 «Сказочная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гжель»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Воспитатели родители,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дети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Презентация Лэпбука «Волшебная гжель»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301742"/>
                  </a:ext>
                </a:extLst>
              </a:tr>
              <a:tr h="162874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Обобщение опыта работы по проекту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Воспитатели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Создание  презентации реализованного проекта. Публикация материалов проекта на  сайте детского сада.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86415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42" y="4768286"/>
            <a:ext cx="2320997" cy="1820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9409289" y="6321669"/>
            <a:ext cx="2782711" cy="53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6626578" y="6321668"/>
            <a:ext cx="2782711" cy="536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1061156" y="6320200"/>
            <a:ext cx="2782711" cy="536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3843867" y="6321667"/>
            <a:ext cx="2782711" cy="536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8" t="80256"/>
          <a:stretch/>
        </p:blipFill>
        <p:spPr>
          <a:xfrm>
            <a:off x="8965" y="6321669"/>
            <a:ext cx="1052191" cy="5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Camera\20161206_1546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5126"/>
          <a:stretch/>
        </p:blipFill>
        <p:spPr bwMode="auto">
          <a:xfrm>
            <a:off x="0" y="4449209"/>
            <a:ext cx="3727938" cy="240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5" r="5471" b="22362"/>
          <a:stretch/>
        </p:blipFill>
        <p:spPr bwMode="auto">
          <a:xfrm>
            <a:off x="30504" y="2163208"/>
            <a:ext cx="3697434" cy="228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" y="-36305"/>
            <a:ext cx="3715220" cy="2199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920" y="-1"/>
            <a:ext cx="3655080" cy="2145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5"/>
          <a:stretch/>
        </p:blipFill>
        <p:spPr bwMode="auto">
          <a:xfrm>
            <a:off x="4462345" y="4182444"/>
            <a:ext cx="3270368" cy="265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C:\Users\User\Desktop\Camera\20161213_15331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8857" r="17442"/>
          <a:stretch/>
        </p:blipFill>
        <p:spPr bwMode="auto">
          <a:xfrm>
            <a:off x="8598877" y="4510560"/>
            <a:ext cx="3593123" cy="240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телефон\Camera\20161028_10335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5" t="6184" r="11446" b="24257"/>
          <a:stretch/>
        </p:blipFill>
        <p:spPr bwMode="auto">
          <a:xfrm>
            <a:off x="3821527" y="-1"/>
            <a:ext cx="4621803" cy="2875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телефон\Camera\20161028_095515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8" r="3618"/>
          <a:stretch/>
        </p:blipFill>
        <p:spPr bwMode="auto">
          <a:xfrm>
            <a:off x="8536920" y="2099917"/>
            <a:ext cx="3681448" cy="2496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78470" y="3086100"/>
            <a:ext cx="6459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ФОТОВЕРНИСАЖ</a:t>
            </a:r>
            <a:endParaRPr lang="ru-RU" sz="40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86" y="3710866"/>
            <a:ext cx="1226175" cy="13647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6609" y="3710866"/>
            <a:ext cx="1217493" cy="12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6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442" b="8445"/>
          <a:stretch/>
        </p:blipFill>
        <p:spPr bwMode="auto">
          <a:xfrm>
            <a:off x="3377297" y="1940579"/>
            <a:ext cx="2086265" cy="3023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User\Desktop\Camera\20161209_1044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9" r="11672"/>
          <a:stretch/>
        </p:blipFill>
        <p:spPr bwMode="auto">
          <a:xfrm>
            <a:off x="28801" y="4444714"/>
            <a:ext cx="3576045" cy="2413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11" y="-1891"/>
            <a:ext cx="3845319" cy="2657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42" y="1901498"/>
            <a:ext cx="2413400" cy="3217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Camera\20161208_1605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2" y="77380"/>
            <a:ext cx="4449858" cy="2498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Camera\20161209_10375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5" r="5099"/>
          <a:stretch/>
        </p:blipFill>
        <p:spPr bwMode="auto">
          <a:xfrm rot="10800000">
            <a:off x="7933945" y="4444714"/>
            <a:ext cx="4258055" cy="2413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114" y="2619001"/>
            <a:ext cx="1782858" cy="17828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44" y="2679179"/>
            <a:ext cx="1662502" cy="1662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8" y="2679179"/>
            <a:ext cx="1523582" cy="18937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73" y="5134707"/>
            <a:ext cx="1193556" cy="15914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49" y="5046784"/>
            <a:ext cx="2239108" cy="16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7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58000"/>
          </a:xfrm>
          <a:prstGeom prst="rect">
            <a:avLst/>
          </a:prstGeom>
        </p:spPr>
      </p:pic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499" y="-1"/>
            <a:ext cx="2697285" cy="24095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65031" y="747345"/>
            <a:ext cx="837906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Актуальность. 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Существенным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содержанием русской культуры является ее быт и творчество, созданное на протяжении многовековой истории. Чтобы ощутить духовную жизнь своего народа, нужно знакомить детей с его историей и культурой, тем самым развивать предпосылки к художественному творчеству.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Роспись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стиле  Гжель является доступным для изучения видом народного декоративно-прикладного искусства, с ее помощью можно формировать навыки кистевой росписи, которые являются неотъемлемой частью процесса обучения старших дошкольников.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Формирование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таких навыков развивает мелкую моторику рук, что позволяет более успешно усвоить навыки письма и изобразительной деятельности; способствует развитию мышления, а также развитию эстетического вкуса. Кроме того, с рисунком связана работа воображения. Замечено, что, чем подробнее и разнообразнее рисунки ребенка, тем легче ему впоследствии выражать свои мысли на письме.</a:t>
            </a:r>
            <a:endParaRPr lang="ru-RU" sz="1600" dirty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85" y="4386796"/>
            <a:ext cx="2801815" cy="25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23" y="4389209"/>
            <a:ext cx="2268415" cy="2468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294" y="0"/>
            <a:ext cx="2532273" cy="23652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6431" y="712177"/>
            <a:ext cx="8721969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Сегодняшний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ставит перед нами проблемные вопросы: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1.Как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познакомить дошкольников с историей возникновения и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традициями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гжельской росписи?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2.Как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доступной форме научить детей выполнять </a:t>
            </a:r>
            <a:endParaRPr lang="ru-RU" sz="1600" dirty="0" smtClean="0">
              <a:solidFill>
                <a:srgbClr val="0000C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элементы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росписи и составлять из них по своему замыслу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узоры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3.Как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повысить уровень компетентности родителей в области </a:t>
            </a:r>
            <a:endParaRPr lang="ru-RU" sz="1600" dirty="0" smtClean="0">
              <a:solidFill>
                <a:srgbClr val="0000C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народно-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прикладных художественных промыслов?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4.Как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вовлечь родителей в активную деятельность по </a:t>
            </a:r>
            <a:endParaRPr lang="ru-RU" sz="1600" dirty="0" smtClean="0">
              <a:solidFill>
                <a:srgbClr val="0000C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воспитанию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духовно-нравственных и эстетических чувств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lvl="0" algn="just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детей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Декоративное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рисование, аппликация и лепка по мотивам росписи гжель в интересной, ненавязчивой форме решают эти проблемы.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качестве научной основы  проекта использован опыт работы практикующего педагога дошкольного образовательного учреждения </a:t>
            </a:r>
            <a:r>
              <a:rPr lang="ru-RU" sz="1600" dirty="0" err="1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Скорлуповой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 А. «Знакомство детей старшего дошкольного возраста с русским народным декоративно-прикладным искусством».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Практическая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значимость проекта: совершенствование  и развитие изобразительных навыков, раскрытие творческого потенциала и личностных качеств воспитанников, используя различные элементы гжельской росписи.</a:t>
            </a:r>
            <a:endParaRPr lang="ru-RU" sz="1600" dirty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13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7592" y="404446"/>
            <a:ext cx="8537331" cy="4090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600" u="sng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Инновационная </a:t>
            </a:r>
            <a:r>
              <a:rPr lang="ru-RU" sz="1600" u="sng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направленность: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использование инновационной педагогической технологии метода проектов в изобразительной деятельности. Совместная и согласованная деятельность всех участников проекта способствует повышению воспитательного эффекта и эмоционального тонуса всего процесса деятельности.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600" u="sng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Стратегическая </a:t>
            </a:r>
            <a:r>
              <a:rPr lang="ru-RU" sz="1600" u="sng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художественно-творческих способностей детей в процессе ознакомления с народно-прикладным искусством.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600" u="sng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тактическая цель -</a:t>
            </a:r>
            <a:r>
              <a:rPr lang="ru-RU" sz="1600" u="sng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u="sng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оздание условий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приобщения детей и родителей к народному творчеству при помощи росписи в стиле гжель. 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предметной среды.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методического материала для проекта.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материально-технического обеспечения.</a:t>
            </a:r>
            <a:endParaRPr lang="ru-RU" sz="1600" dirty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7591" y="4563209"/>
            <a:ext cx="8458201" cy="1941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 и продукты 1 тактической цели:</a:t>
            </a:r>
            <a:endParaRPr lang="ru-RU" sz="1600" dirty="0">
              <a:solidFill>
                <a:srgbClr val="0000CC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1.Созданная предметная среда с учетом темы проекта.</a:t>
            </a:r>
            <a:endParaRPr lang="ru-RU" sz="1600" dirty="0">
              <a:solidFill>
                <a:srgbClr val="0000CC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2.Методический материал, в свете современности нацеленный на развитие индивидуальных творческих и познавательных </a:t>
            </a:r>
            <a:endParaRPr lang="ru-RU" sz="1600" dirty="0" smtClean="0">
              <a:solidFill>
                <a:srgbClr val="0000C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способностей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 и родителя.</a:t>
            </a:r>
            <a:endParaRPr lang="ru-RU" sz="1600" dirty="0">
              <a:solidFill>
                <a:srgbClr val="0000CC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3.Создание выставочного мини-центра.</a:t>
            </a:r>
            <a:endParaRPr lang="ru-RU" sz="1600" dirty="0">
              <a:solidFill>
                <a:srgbClr val="0000CC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900" y="4388792"/>
            <a:ext cx="2643554" cy="2469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49031" y="100228"/>
            <a:ext cx="1942969" cy="13379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0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2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31" y="4852705"/>
            <a:ext cx="2784357" cy="19173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9691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3631" y="378070"/>
            <a:ext cx="892419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тактическая цель- сформировать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творческий союз «педагог-ребенок-родитель». 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Выбор участников проекта.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мотивации участников проекта.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воспитанника ДОУ и родителя отношения к цвету как важнейшему свойству в развитии эстетического вкуса и навыков технического исполнения гжельской росписи.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продукты 2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тактической цели: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1.Готовность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 проекта к деятельности.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2.Формирование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 взаимодействия «педагог-ребенок-родитель», как развивающейся творческой группе.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3.Сформированный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 технического исполнения гжельской росписи.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4.Сплоченность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 проекта общностью целей.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5.Педагог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профессионал, ребенок - творец, родитель – партнер.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6.Готовые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проекта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7.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Создание </a:t>
            </a:r>
            <a:r>
              <a:rPr lang="ru-RU" sz="1600" dirty="0" err="1" smtClean="0">
                <a:solidFill>
                  <a:srgbClr val="0000CC"/>
                </a:solidFill>
                <a:latin typeface="Arial Black" panose="020B0A04020102020204" pitchFamily="34" charset="0"/>
              </a:rPr>
              <a:t>лэпбука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 «Сказочная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</a:rPr>
              <a:t>гжель» </a:t>
            </a: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endParaRPr lang="ru-RU" sz="1600" dirty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4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9330" y="1099038"/>
            <a:ext cx="9073661" cy="4085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тактическая цель -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насыщенное и </a:t>
            </a:r>
            <a:endParaRPr lang="ru-RU" sz="1600" dirty="0" smtClean="0">
              <a:solidFill>
                <a:srgbClr val="0000C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творческое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участников проекта.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ru-RU" sz="1600" dirty="0" smtClean="0">
              <a:solidFill>
                <a:srgbClr val="0000CC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 проекта с гжельской росписью.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Исполнение элементов гжельской росписи на готовых шаблонах.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Дальнейшее сотрудничество с участниками проекта.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продукты 3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тактической цели: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1.Информационная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грамотность участников проекта.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2.Создание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отдельных образцов с элементами гжельской росписи.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3.Создание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передового педагогического опыта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4.Презентация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теме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Сказочная Гжель»</a:t>
            </a:r>
            <a:endParaRPr lang="ru-RU" sz="1600" dirty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59727" y="158262"/>
            <a:ext cx="2532273" cy="2365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7932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997" y="4853353"/>
            <a:ext cx="2587990" cy="17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82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414"/>
            <a:ext cx="2268415" cy="22445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68315" y="263769"/>
            <a:ext cx="8845062" cy="5927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u="sng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и их роль в реализации </a:t>
            </a:r>
            <a:r>
              <a:rPr lang="ru-RU" sz="1600" u="sng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  <a:endParaRPr lang="ru-RU" sz="1600" u="sng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Проект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реализуется в форме взаимодействия педагогов, детей и родителей. Проект представляет собой цикл мероприятий по духовно-нравственному и эстетическому воспитанию детей в целях воспитания у дошкольников интереса к народному декоративно-прикладному искусству, чувства гордости за свой народ, уважения к его традициям и истории, предполагает привлечение родителей к духовно-нравственному воспитанию детей. Воспитатель, расширяя знания детей, знакомит с новыми способами рисования узора, имеет возможность направлять работу в нужное русло.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u="sng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познавательно-творческий.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u="sng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Продолжительность: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детей: 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6-7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1600" dirty="0" smtClean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</a:t>
            </a: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Механизмы реализации проекта: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методической литературы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изобразительной деятельности детей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Пополнение развивающей среды</a:t>
            </a:r>
            <a:endParaRPr lang="ru-RU" sz="160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C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Индивидуальная, подгрупповая работа с детьми в режимных моментах.</a:t>
            </a:r>
            <a:endParaRPr lang="ru-RU" sz="1600" dirty="0">
              <a:solidFill>
                <a:srgbClr val="0000CC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7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401317"/>
              </p:ext>
            </p:extLst>
          </p:nvPr>
        </p:nvGraphicFramePr>
        <p:xfrm>
          <a:off x="465991" y="720473"/>
          <a:ext cx="11368454" cy="5885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655">
                  <a:extLst>
                    <a:ext uri="{9D8B030D-6E8A-4147-A177-3AD203B41FA5}">
                      <a16:colId xmlns:a16="http://schemas.microsoft.com/office/drawing/2014/main" val="984700016"/>
                    </a:ext>
                  </a:extLst>
                </a:gridCol>
                <a:gridCol w="3648808">
                  <a:extLst>
                    <a:ext uri="{9D8B030D-6E8A-4147-A177-3AD203B41FA5}">
                      <a16:colId xmlns:a16="http://schemas.microsoft.com/office/drawing/2014/main" val="316829415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897941"/>
                    </a:ext>
                  </a:extLst>
                </a:gridCol>
                <a:gridCol w="1492735">
                  <a:extLst>
                    <a:ext uri="{9D8B030D-6E8A-4147-A177-3AD203B41FA5}">
                      <a16:colId xmlns:a16="http://schemas.microsoft.com/office/drawing/2014/main" val="4062378164"/>
                    </a:ext>
                  </a:extLst>
                </a:gridCol>
                <a:gridCol w="5602656">
                  <a:extLst>
                    <a:ext uri="{9D8B030D-6E8A-4147-A177-3AD203B41FA5}">
                      <a16:colId xmlns:a16="http://schemas.microsoft.com/office/drawing/2014/main" val="766734217"/>
                    </a:ext>
                  </a:extLst>
                </a:gridCol>
              </a:tblGrid>
              <a:tr h="3524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№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Участники 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Ожидаемый результат, продукт деятельности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2330940157"/>
                  </a:ext>
                </a:extLst>
              </a:tr>
              <a:tr h="352482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I – ЭТАП ПОДГОТОВИТЕЛЬНЫЙ (ОРГАНИЗАЦИОННО-ДИАГНОСТИЧЕСКИЙ)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907814"/>
                  </a:ext>
                </a:extLst>
              </a:tr>
              <a:tr h="5669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Анализ воспитательного процесса по данной теме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ru-RU" sz="12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Воспитатели 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Проанализированы программно-методическое, наглядно-методическое обеспечение по данной теме наличие художественной литературы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2322019923"/>
                  </a:ext>
                </a:extLst>
              </a:tr>
              <a:tr h="4835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Анкетирование родителей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ru-RU" sz="12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Воспитатели 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Выявлены образовательные инициативы семьи по данному направлению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554863698"/>
                  </a:ext>
                </a:extLst>
              </a:tr>
              <a:tr h="360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Интервьюирование детей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ru-RU" sz="12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Воспитатели 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Выявлен уровень знаний воспитанников по теме проекта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1020832365"/>
                  </a:ext>
                </a:extLst>
              </a:tr>
              <a:tr h="677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Создание творческой группы воспитателя и родителей с целью составления плана мероприятий проекта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ru-RU" sz="12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Воспитатели родители 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Составлен план мероприятий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327941362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Организация развивающей предметно-пространственной среды по теме проекта в группе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ru-RU" sz="12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Воспитатели родители, дети 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Предметно-пространственная среда оснащена наглядно-дидактическими материалами по теме проекта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1733903995"/>
                  </a:ext>
                </a:extLst>
              </a:tr>
              <a:tr h="641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Создание компьютерных презентаций, посвященных декоративно-прикладному искусству Гжели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ru-RU" sz="12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Воспитатели 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Создан наглядно-дидактический материал в виде презентаций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2056149537"/>
                  </a:ext>
                </a:extLst>
              </a:tr>
              <a:tr h="5099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Создание наглядно-дидактических пособий для проведения ООД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ru-RU" sz="12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Воспитатели, родители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Выполнены наглядно-методические пособия по теме проекта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727427766"/>
                  </a:ext>
                </a:extLst>
              </a:tr>
              <a:tr h="5451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8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Создание материалов для заочного консультирования родителей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ru-RU" sz="12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Воспитатели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Включение родителей в образовательный процесс по теме проекта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377995278"/>
                  </a:ext>
                </a:extLst>
              </a:tr>
              <a:tr h="697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9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Создание мини-музея ДОУ «Экспонаты гжельской росписи»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ru-RU" sz="12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>
                          <a:effectLst/>
                          <a:latin typeface="Arial Black" panose="020B0A04020102020204" pitchFamily="34" charset="0"/>
                        </a:rPr>
                        <a:t>Воспитатели родители, дети</a:t>
                      </a:r>
                      <a:endParaRPr lang="ru-RU" sz="105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050" dirty="0">
                          <a:effectLst/>
                          <a:latin typeface="Arial Black" panose="020B0A04020102020204" pitchFamily="34" charset="0"/>
                        </a:rPr>
                        <a:t>Музей пополнен новыми образцами гжельских мастеров</a:t>
                      </a:r>
                      <a:endParaRPr lang="ru-RU" sz="105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88" marR="19288" marT="19288" marB="19288" anchor="ctr"/>
                </a:tc>
                <a:extLst>
                  <a:ext uri="{0D108BD9-81ED-4DB2-BD59-A6C34878D82A}">
                    <a16:rowId xmlns:a16="http://schemas.microsoft.com/office/drawing/2014/main" val="238291602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34408" y="206529"/>
            <a:ext cx="66206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План реализации проекта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6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128981"/>
              </p:ext>
            </p:extLst>
          </p:nvPr>
        </p:nvGraphicFramePr>
        <p:xfrm>
          <a:off x="404445" y="290145"/>
          <a:ext cx="11684978" cy="6268545"/>
        </p:xfrm>
        <a:graphic>
          <a:graphicData uri="http://schemas.openxmlformats.org/drawingml/2006/table">
            <a:tbl>
              <a:tblPr/>
              <a:tblGrid>
                <a:gridCol w="609045">
                  <a:extLst>
                    <a:ext uri="{9D8B030D-6E8A-4147-A177-3AD203B41FA5}">
                      <a16:colId xmlns:a16="http://schemas.microsoft.com/office/drawing/2014/main" val="2178848952"/>
                    </a:ext>
                  </a:extLst>
                </a:gridCol>
                <a:gridCol w="4851059">
                  <a:extLst>
                    <a:ext uri="{9D8B030D-6E8A-4147-A177-3AD203B41FA5}">
                      <a16:colId xmlns:a16="http://schemas.microsoft.com/office/drawing/2014/main" val="1636043198"/>
                    </a:ext>
                  </a:extLst>
                </a:gridCol>
                <a:gridCol w="1547327">
                  <a:extLst>
                    <a:ext uri="{9D8B030D-6E8A-4147-A177-3AD203B41FA5}">
                      <a16:colId xmlns:a16="http://schemas.microsoft.com/office/drawing/2014/main" val="1317851536"/>
                    </a:ext>
                  </a:extLst>
                </a:gridCol>
                <a:gridCol w="4677547">
                  <a:extLst>
                    <a:ext uri="{9D8B030D-6E8A-4147-A177-3AD203B41FA5}">
                      <a16:colId xmlns:a16="http://schemas.microsoft.com/office/drawing/2014/main" val="912859246"/>
                    </a:ext>
                  </a:extLst>
                </a:gridCol>
              </a:tblGrid>
              <a:tr h="677943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I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I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–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ЭТАП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ПРАКТИЧЕСКИЙ</a:t>
                      </a:r>
                    </a:p>
                    <a:p>
                      <a:pPr algn="ctr" fontAlgn="t"/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8030" marR="18030" marT="12020" marB="12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155706"/>
                  </a:ext>
                </a:extLst>
              </a:tr>
              <a:tr h="240361">
                <a:tc gridSpan="4">
                  <a:txBody>
                    <a:bodyPr/>
                    <a:lstStyle/>
                    <a:p>
                      <a:pPr marL="457200" algn="ctr" fontAlgn="t">
                        <a:buFont typeface="+mj-lt"/>
                        <a:buAutoNum type="arabicPeriod"/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Социально-коммуникативное развитие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8030" marR="18030" marT="12020" marB="12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511221"/>
                  </a:ext>
                </a:extLst>
              </a:tr>
              <a:tr h="5245105">
                <a:tc>
                  <a:txBody>
                    <a:bodyPr/>
                    <a:lstStyle/>
                    <a:p>
                      <a:pPr algn="l" fontAlgn="base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8030" marR="18030" marT="12020" marB="12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Беседа «Сине-голубое чудо Гжель»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Беседа«История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 возникновения гжельской росписи»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 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«Чего раньше не  умел»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Беседа  «Ремесла на Руси»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Рассматривание альбомов  с изделиями гжельских мастеров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С.р.и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 «Магазин народных промыслов»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С.р.и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 «Город Мастеров»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Д/и  «Найди лишний узор»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Д/и «Собери гжельскую посуду»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Д/и «Собери сказку»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Д/и «Угадай и расскажи»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Д/и «Найди отличия»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Д/и «Составь узор»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Конструирование из бумаги «Чайный сервиз»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marR="36830"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Конструирование  из конструктора «Город мастеров»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Мастер – класс   для родителей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8030" marR="18030" marT="12020" marB="12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Воспитатели,</a:t>
                      </a: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дети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,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родители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8030" marR="18030" marT="12020" marB="12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Проведены беседы и игры  в соответствии с планом. Рассмотрены альбомы по гжельской росписи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Дети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 - получили первоначальное представление о гжельской росписи и народных ремеслах;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научились отличать роспись в стиле гжель от других видов росписи русского народного прикладного творчества;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закрепили  умение составлять узоры гжель;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- закрепили умение конструировать из бумаги и конструктора разных видов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Проведен мастер –класс по росписи тарелок для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педагогов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и родителей воспитанников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&amp;quot"/>
                      </a:endParaRPr>
                    </a:p>
                  </a:txBody>
                  <a:tcPr marL="18030" marR="18030" marT="12020" marB="12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74306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1061156" y="6320200"/>
            <a:ext cx="2782711" cy="536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3843866" y="6321669"/>
            <a:ext cx="2782711" cy="536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6626578" y="6321669"/>
            <a:ext cx="2782711" cy="53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6"/>
          <a:stretch/>
        </p:blipFill>
        <p:spPr>
          <a:xfrm>
            <a:off x="9409289" y="6320200"/>
            <a:ext cx="2782711" cy="536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6" t="80256"/>
          <a:stretch/>
        </p:blipFill>
        <p:spPr>
          <a:xfrm>
            <a:off x="0" y="6321669"/>
            <a:ext cx="1061155" cy="536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4763900"/>
            <a:ext cx="1396919" cy="15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515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509</Words>
  <Application>Microsoft Office PowerPoint</Application>
  <PresentationFormat>Широкоэкранный</PresentationFormat>
  <Paragraphs>229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&amp;quot</vt:lpstr>
      <vt:lpstr>Arial</vt:lpstr>
      <vt:lpstr>Arial Black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натлья</dc:creator>
  <cp:lastModifiedBy>натлья</cp:lastModifiedBy>
  <cp:revision>26</cp:revision>
  <dcterms:created xsi:type="dcterms:W3CDTF">2020-08-18T08:27:46Z</dcterms:created>
  <dcterms:modified xsi:type="dcterms:W3CDTF">2020-08-19T10:47:11Z</dcterms:modified>
</cp:coreProperties>
</file>